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7"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F22A5C-A6FA-475E-AC50-EF56FDA3A3C4}" type="datetimeFigureOut">
              <a:rPr lang="ru-RU" smtClean="0"/>
              <a:pPr/>
              <a:t>21.01.2014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951134-1A74-44DD-9EA7-21082D1D389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20000"/>
          </a:bodyPr>
          <a:lstStyle/>
          <a:p>
            <a:r>
              <a:rPr lang="ru-RU" sz="1200" kern="1200" dirty="0" smtClean="0">
                <a:solidFill>
                  <a:schemeClr val="tx1"/>
                </a:solidFill>
                <a:latin typeface="+mn-lt"/>
                <a:ea typeface="+mn-ea"/>
                <a:cs typeface="+mn-cs"/>
              </a:rPr>
              <a:t>К</a:t>
            </a:r>
          </a:p>
          <a:p>
            <a:r>
              <a:rPr lang="ru-RU" sz="1200" kern="1200" dirty="0" smtClean="0">
                <a:solidFill>
                  <a:schemeClr val="tx1"/>
                </a:solidFill>
                <a:latin typeface="+mn-lt"/>
                <a:ea typeface="+mn-ea"/>
                <a:cs typeface="+mn-cs"/>
              </a:rPr>
              <a:t>А</a:t>
            </a:r>
          </a:p>
          <a:p>
            <a:r>
              <a:rPr lang="ru-RU" sz="1200" kern="1200" dirty="0" smtClean="0">
                <a:solidFill>
                  <a:schemeClr val="tx1"/>
                </a:solidFill>
                <a:latin typeface="+mn-lt"/>
                <a:ea typeface="+mn-ea"/>
                <a:cs typeface="+mn-cs"/>
              </a:rPr>
              <a:t>Б</a:t>
            </a:r>
          </a:p>
          <a:p>
            <a:r>
              <a:rPr lang="ru-RU" sz="1200" kern="1200" dirty="0" smtClean="0">
                <a:solidFill>
                  <a:schemeClr val="tx1"/>
                </a:solidFill>
                <a:latin typeface="+mn-lt"/>
                <a:ea typeface="+mn-ea"/>
                <a:cs typeface="+mn-cs"/>
              </a:rPr>
              <a:t>Д</a:t>
            </a:r>
          </a:p>
          <a:p>
            <a:r>
              <a:rPr lang="ru-RU" sz="1200" kern="1200" dirty="0" smtClean="0">
                <a:solidFill>
                  <a:schemeClr val="tx1"/>
                </a:solidFill>
                <a:latin typeface="+mn-lt"/>
                <a:ea typeface="+mn-ea"/>
                <a:cs typeface="+mn-cs"/>
              </a:rPr>
              <a:t>В</a:t>
            </a:r>
          </a:p>
          <a:p>
            <a:r>
              <a:rPr lang="ru-RU" sz="1200" kern="1200" dirty="0" smtClean="0">
                <a:solidFill>
                  <a:schemeClr val="tx1"/>
                </a:solidFill>
                <a:latin typeface="+mn-lt"/>
                <a:ea typeface="+mn-ea"/>
                <a:cs typeface="+mn-cs"/>
              </a:rPr>
              <a:t>Г</a:t>
            </a:r>
          </a:p>
          <a:p>
            <a:r>
              <a:rPr lang="ru-RU" sz="1200" kern="1200" dirty="0" smtClean="0">
                <a:solidFill>
                  <a:schemeClr val="tx1"/>
                </a:solidFill>
                <a:latin typeface="+mn-lt"/>
                <a:ea typeface="+mn-ea"/>
                <a:cs typeface="+mn-cs"/>
              </a:rPr>
              <a:t>Е</a:t>
            </a:r>
          </a:p>
          <a:p>
            <a:r>
              <a:rPr lang="ru-RU" sz="1200" kern="1200" dirty="0" smtClean="0">
                <a:solidFill>
                  <a:schemeClr val="tx1"/>
                </a:solidFill>
                <a:latin typeface="+mn-lt"/>
                <a:ea typeface="+mn-ea"/>
                <a:cs typeface="+mn-cs"/>
              </a:rPr>
              <a:t>К</a:t>
            </a:r>
          </a:p>
          <a:p>
            <a:r>
              <a:rPr lang="ru-RU" sz="1200" kern="1200" dirty="0" smtClean="0">
                <a:solidFill>
                  <a:schemeClr val="tx1"/>
                </a:solidFill>
                <a:latin typeface="+mn-lt"/>
                <a:ea typeface="+mn-ea"/>
                <a:cs typeface="+mn-cs"/>
              </a:rPr>
              <a:t>А</a:t>
            </a:r>
          </a:p>
          <a:p>
            <a:r>
              <a:rPr lang="ru-RU" sz="1200" kern="1200" dirty="0" smtClean="0">
                <a:solidFill>
                  <a:schemeClr val="tx1"/>
                </a:solidFill>
                <a:latin typeface="+mn-lt"/>
                <a:ea typeface="+mn-ea"/>
                <a:cs typeface="+mn-cs"/>
              </a:rPr>
              <a:t>Б</a:t>
            </a:r>
          </a:p>
          <a:p>
            <a:r>
              <a:rPr lang="ru-RU" sz="1200" kern="1200" dirty="0" smtClean="0">
                <a:solidFill>
                  <a:schemeClr val="tx1"/>
                </a:solidFill>
                <a:latin typeface="+mn-lt"/>
                <a:ea typeface="+mn-ea"/>
                <a:cs typeface="+mn-cs"/>
              </a:rPr>
              <a:t>Д</a:t>
            </a:r>
          </a:p>
          <a:p>
            <a:r>
              <a:rPr lang="ru-RU" sz="1200" kern="1200" dirty="0" smtClean="0">
                <a:solidFill>
                  <a:schemeClr val="tx1"/>
                </a:solidFill>
                <a:latin typeface="+mn-lt"/>
                <a:ea typeface="+mn-ea"/>
                <a:cs typeface="+mn-cs"/>
              </a:rPr>
              <a:t>В</a:t>
            </a:r>
          </a:p>
          <a:p>
            <a:r>
              <a:rPr lang="ru-RU" sz="1200" kern="1200" dirty="0" smtClean="0">
                <a:solidFill>
                  <a:schemeClr val="tx1"/>
                </a:solidFill>
                <a:latin typeface="+mn-lt"/>
                <a:ea typeface="+mn-ea"/>
                <a:cs typeface="+mn-cs"/>
              </a:rPr>
              <a:t>Г</a:t>
            </a:r>
          </a:p>
          <a:p>
            <a:r>
              <a:rPr lang="ru-RU" sz="1200" kern="1200" dirty="0" smtClean="0">
                <a:solidFill>
                  <a:schemeClr val="tx1"/>
                </a:solidFill>
                <a:latin typeface="+mn-lt"/>
                <a:ea typeface="+mn-ea"/>
                <a:cs typeface="+mn-cs"/>
              </a:rPr>
              <a:t>Е</a:t>
            </a:r>
          </a:p>
          <a:p>
            <a:r>
              <a:rPr lang="ru-RU" sz="1200" kern="1200" dirty="0" smtClean="0">
                <a:solidFill>
                  <a:schemeClr val="tx1"/>
                </a:solidFill>
                <a:latin typeface="+mn-lt"/>
                <a:ea typeface="+mn-ea"/>
                <a:cs typeface="+mn-cs"/>
              </a:rPr>
              <a:t>К</a:t>
            </a:r>
          </a:p>
          <a:p>
            <a:r>
              <a:rPr lang="ru-RU" sz="1200" kern="1200" dirty="0" smtClean="0">
                <a:solidFill>
                  <a:schemeClr val="tx1"/>
                </a:solidFill>
                <a:latin typeface="+mn-lt"/>
                <a:ea typeface="+mn-ea"/>
                <a:cs typeface="+mn-cs"/>
              </a:rPr>
              <a:t>А</a:t>
            </a:r>
          </a:p>
          <a:p>
            <a:r>
              <a:rPr lang="ru-RU" sz="1200" kern="1200" dirty="0" smtClean="0">
                <a:solidFill>
                  <a:schemeClr val="tx1"/>
                </a:solidFill>
                <a:latin typeface="+mn-lt"/>
                <a:ea typeface="+mn-ea"/>
                <a:cs typeface="+mn-cs"/>
              </a:rPr>
              <a:t>Б</a:t>
            </a:r>
          </a:p>
          <a:p>
            <a:r>
              <a:rPr lang="ru-RU" sz="1200" kern="1200" dirty="0" smtClean="0">
                <a:solidFill>
                  <a:schemeClr val="tx1"/>
                </a:solidFill>
                <a:latin typeface="+mn-lt"/>
                <a:ea typeface="+mn-ea"/>
                <a:cs typeface="+mn-cs"/>
              </a:rPr>
              <a:t>Д</a:t>
            </a:r>
          </a:p>
          <a:p>
            <a:r>
              <a:rPr lang="ru-RU" sz="1200" kern="1200" dirty="0" smtClean="0">
                <a:solidFill>
                  <a:schemeClr val="tx1"/>
                </a:solidFill>
                <a:latin typeface="+mn-lt"/>
                <a:ea typeface="+mn-ea"/>
                <a:cs typeface="+mn-cs"/>
              </a:rPr>
              <a:t>В</a:t>
            </a:r>
          </a:p>
          <a:p>
            <a:r>
              <a:rPr lang="ru-RU" sz="1200" kern="1200" dirty="0" smtClean="0">
                <a:solidFill>
                  <a:schemeClr val="tx1"/>
                </a:solidFill>
                <a:latin typeface="+mn-lt"/>
                <a:ea typeface="+mn-ea"/>
                <a:cs typeface="+mn-cs"/>
              </a:rPr>
              <a:t>Г</a:t>
            </a:r>
          </a:p>
          <a:p>
            <a:r>
              <a:rPr lang="ru-RU" sz="1200" kern="1200" dirty="0" smtClean="0">
                <a:solidFill>
                  <a:schemeClr val="tx1"/>
                </a:solidFill>
                <a:latin typeface="+mn-lt"/>
                <a:ea typeface="+mn-ea"/>
                <a:cs typeface="+mn-cs"/>
              </a:rPr>
              <a:t>Е</a:t>
            </a:r>
          </a:p>
          <a:p>
            <a:r>
              <a:rPr lang="ru-RU" sz="1200" kern="1200" dirty="0" smtClean="0">
                <a:solidFill>
                  <a:schemeClr val="tx1"/>
                </a:solidFill>
                <a:latin typeface="+mn-lt"/>
                <a:ea typeface="+mn-ea"/>
                <a:cs typeface="+mn-cs"/>
              </a:rPr>
              <a:t>К</a:t>
            </a:r>
          </a:p>
          <a:p>
            <a:r>
              <a:rPr lang="ru-RU" sz="1200" kern="1200" dirty="0" smtClean="0">
                <a:solidFill>
                  <a:schemeClr val="tx1"/>
                </a:solidFill>
                <a:latin typeface="+mn-lt"/>
                <a:ea typeface="+mn-ea"/>
                <a:cs typeface="+mn-cs"/>
              </a:rPr>
              <a:t>А</a:t>
            </a:r>
          </a:p>
          <a:p>
            <a:r>
              <a:rPr lang="ru-RU" sz="1200" kern="1200" dirty="0" smtClean="0">
                <a:solidFill>
                  <a:schemeClr val="tx1"/>
                </a:solidFill>
                <a:latin typeface="+mn-lt"/>
                <a:ea typeface="+mn-ea"/>
                <a:cs typeface="+mn-cs"/>
              </a:rPr>
              <a:t>Б</a:t>
            </a:r>
          </a:p>
          <a:p>
            <a:r>
              <a:rPr lang="ru-RU" sz="1200" kern="1200" dirty="0" smtClean="0">
                <a:solidFill>
                  <a:schemeClr val="tx1"/>
                </a:solidFill>
                <a:latin typeface="+mn-lt"/>
                <a:ea typeface="+mn-ea"/>
                <a:cs typeface="+mn-cs"/>
              </a:rPr>
              <a:t>Д</a:t>
            </a:r>
          </a:p>
          <a:p>
            <a:r>
              <a:rPr lang="ru-RU" sz="1200" kern="1200" dirty="0" smtClean="0">
                <a:solidFill>
                  <a:schemeClr val="tx1"/>
                </a:solidFill>
                <a:latin typeface="+mn-lt"/>
                <a:ea typeface="+mn-ea"/>
                <a:cs typeface="+mn-cs"/>
              </a:rPr>
              <a:t>В</a:t>
            </a:r>
          </a:p>
          <a:p>
            <a:r>
              <a:rPr lang="ru-RU" sz="1200" kern="1200" dirty="0" smtClean="0">
                <a:solidFill>
                  <a:schemeClr val="tx1"/>
                </a:solidFill>
                <a:latin typeface="+mn-lt"/>
                <a:ea typeface="+mn-ea"/>
                <a:cs typeface="+mn-cs"/>
              </a:rPr>
              <a:t>Г</a:t>
            </a:r>
          </a:p>
          <a:p>
            <a:r>
              <a:rPr lang="ru-RU" sz="1200" kern="1200" dirty="0" smtClean="0">
                <a:solidFill>
                  <a:schemeClr val="tx1"/>
                </a:solidFill>
                <a:latin typeface="+mn-lt"/>
                <a:ea typeface="+mn-ea"/>
                <a:cs typeface="+mn-cs"/>
              </a:rPr>
              <a:t>Е</a:t>
            </a:r>
          </a:p>
          <a:p>
            <a:endParaRPr lang="ru-RU" dirty="0"/>
          </a:p>
        </p:txBody>
      </p:sp>
      <p:sp>
        <p:nvSpPr>
          <p:cNvPr id="4" name="Номер слайда 3"/>
          <p:cNvSpPr>
            <a:spLocks noGrp="1"/>
          </p:cNvSpPr>
          <p:nvPr>
            <p:ph type="sldNum" sz="quarter" idx="10"/>
          </p:nvPr>
        </p:nvSpPr>
        <p:spPr/>
        <p:txBody>
          <a:bodyPr/>
          <a:lstStyle/>
          <a:p>
            <a:fld id="{02951134-1A74-44DD-9EA7-21082D1D3890}" type="slidenum">
              <a:rPr lang="ru-RU" smtClean="0"/>
              <a:pPr/>
              <a:t>17</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47500" lnSpcReduction="20000"/>
          </a:bodyPr>
          <a:lstStyle/>
          <a:p>
            <a:r>
              <a:rPr lang="ru-RU" sz="1200" kern="1200" dirty="0" smtClean="0">
                <a:solidFill>
                  <a:schemeClr val="tx1"/>
                </a:solidFill>
                <a:latin typeface="+mn-lt"/>
                <a:ea typeface="+mn-ea"/>
                <a:cs typeface="+mn-cs"/>
              </a:rPr>
              <a:t>Дата</a:t>
            </a:r>
          </a:p>
          <a:p>
            <a:r>
              <a:rPr lang="ru-RU" sz="1200" kern="1200" dirty="0" smtClean="0">
                <a:solidFill>
                  <a:schemeClr val="tx1"/>
                </a:solidFill>
                <a:latin typeface="+mn-lt"/>
                <a:ea typeface="+mn-ea"/>
                <a:cs typeface="+mn-cs"/>
              </a:rPr>
              <a:t>Температура</a:t>
            </a:r>
          </a:p>
          <a:p>
            <a:r>
              <a:rPr lang="ru-RU" sz="1200" kern="1200" dirty="0" smtClean="0">
                <a:solidFill>
                  <a:schemeClr val="tx1"/>
                </a:solidFill>
                <a:latin typeface="+mn-lt"/>
                <a:ea typeface="+mn-ea"/>
                <a:cs typeface="+mn-cs"/>
              </a:rPr>
              <a:t>(0С)</a:t>
            </a:r>
          </a:p>
          <a:p>
            <a:r>
              <a:rPr lang="ru-RU" sz="1200" kern="1200" dirty="0" smtClean="0">
                <a:solidFill>
                  <a:schemeClr val="tx1"/>
                </a:solidFill>
                <a:latin typeface="+mn-lt"/>
                <a:ea typeface="+mn-ea"/>
                <a:cs typeface="+mn-cs"/>
              </a:rPr>
              <a:t>Давление</a:t>
            </a:r>
          </a:p>
          <a:p>
            <a:r>
              <a:rPr lang="ru-RU" sz="1200" kern="1200" dirty="0" smtClean="0">
                <a:solidFill>
                  <a:schemeClr val="tx1"/>
                </a:solidFill>
                <a:latin typeface="+mn-lt"/>
                <a:ea typeface="+mn-ea"/>
                <a:cs typeface="+mn-cs"/>
              </a:rPr>
              <a:t>(мм </a:t>
            </a:r>
            <a:r>
              <a:rPr lang="ru-RU" sz="1200" kern="1200" dirty="0" err="1" smtClean="0">
                <a:solidFill>
                  <a:schemeClr val="tx1"/>
                </a:solidFill>
                <a:latin typeface="+mn-lt"/>
                <a:ea typeface="+mn-ea"/>
                <a:cs typeface="+mn-cs"/>
              </a:rPr>
              <a:t>рт</a:t>
            </a:r>
            <a:r>
              <a:rPr lang="ru-RU" sz="1200" kern="1200" dirty="0" smtClean="0">
                <a:solidFill>
                  <a:schemeClr val="tx1"/>
                </a:solidFill>
                <a:latin typeface="+mn-lt"/>
                <a:ea typeface="+mn-ea"/>
                <a:cs typeface="+mn-cs"/>
              </a:rPr>
              <a:t> </a:t>
            </a:r>
            <a:r>
              <a:rPr lang="ru-RU" sz="1200" kern="1200" dirty="0" err="1" smtClean="0">
                <a:solidFill>
                  <a:schemeClr val="tx1"/>
                </a:solidFill>
                <a:latin typeface="+mn-lt"/>
                <a:ea typeface="+mn-ea"/>
                <a:cs typeface="+mn-cs"/>
              </a:rPr>
              <a:t>ст</a:t>
            </a:r>
            <a:r>
              <a:rPr lang="ru-RU" sz="1200" kern="1200" dirty="0" smtClean="0">
                <a:solidFill>
                  <a:schemeClr val="tx1"/>
                </a:solidFill>
                <a:latin typeface="+mn-lt"/>
                <a:ea typeface="+mn-ea"/>
                <a:cs typeface="+mn-cs"/>
              </a:rPr>
              <a:t>)</a:t>
            </a:r>
          </a:p>
          <a:p>
            <a:r>
              <a:rPr lang="ru-RU" sz="1200" kern="1200" dirty="0" smtClean="0">
                <a:solidFill>
                  <a:schemeClr val="tx1"/>
                </a:solidFill>
                <a:latin typeface="+mn-lt"/>
                <a:ea typeface="+mn-ea"/>
                <a:cs typeface="+mn-cs"/>
              </a:rPr>
              <a:t>Ветер</a:t>
            </a:r>
          </a:p>
          <a:p>
            <a:r>
              <a:rPr lang="ru-RU" sz="1200" kern="1200" dirty="0" smtClean="0">
                <a:solidFill>
                  <a:schemeClr val="tx1"/>
                </a:solidFill>
                <a:latin typeface="+mn-lt"/>
                <a:ea typeface="+mn-ea"/>
                <a:cs typeface="+mn-cs"/>
              </a:rPr>
              <a:t>(м/с)</a:t>
            </a:r>
          </a:p>
          <a:p>
            <a:r>
              <a:rPr lang="ru-RU" sz="1200" kern="1200" dirty="0" smtClean="0">
                <a:solidFill>
                  <a:schemeClr val="tx1"/>
                </a:solidFill>
                <a:latin typeface="+mn-lt"/>
                <a:ea typeface="+mn-ea"/>
                <a:cs typeface="+mn-cs"/>
              </a:rPr>
              <a:t>Осадки</a:t>
            </a:r>
          </a:p>
          <a:p>
            <a:r>
              <a:rPr lang="ru-RU" sz="1200" kern="1200" dirty="0" smtClean="0">
                <a:solidFill>
                  <a:schemeClr val="tx1"/>
                </a:solidFill>
                <a:latin typeface="+mn-lt"/>
                <a:ea typeface="+mn-ea"/>
                <a:cs typeface="+mn-cs"/>
              </a:rPr>
              <a:t>01.05.2010</a:t>
            </a:r>
          </a:p>
          <a:p>
            <a:r>
              <a:rPr lang="ru-RU" sz="1200" kern="1200" dirty="0" smtClean="0">
                <a:solidFill>
                  <a:schemeClr val="tx1"/>
                </a:solidFill>
                <a:latin typeface="+mn-lt"/>
                <a:ea typeface="+mn-ea"/>
                <a:cs typeface="+mn-cs"/>
              </a:rPr>
              <a:t>17</a:t>
            </a:r>
          </a:p>
          <a:p>
            <a:r>
              <a:rPr lang="ru-RU" sz="1200" kern="1200" dirty="0" smtClean="0">
                <a:solidFill>
                  <a:schemeClr val="tx1"/>
                </a:solidFill>
                <a:latin typeface="+mn-lt"/>
                <a:ea typeface="+mn-ea"/>
                <a:cs typeface="+mn-cs"/>
              </a:rPr>
              <a:t>754</a:t>
            </a:r>
          </a:p>
          <a:p>
            <a:r>
              <a:rPr lang="ru-RU" sz="1200" kern="1200" dirty="0" smtClean="0">
                <a:solidFill>
                  <a:schemeClr val="tx1"/>
                </a:solidFill>
                <a:latin typeface="+mn-lt"/>
                <a:ea typeface="+mn-ea"/>
                <a:cs typeface="+mn-cs"/>
              </a:rPr>
              <a:t>9</a:t>
            </a:r>
          </a:p>
          <a:p>
            <a:r>
              <a:rPr lang="ru-RU" sz="1200" kern="1200" dirty="0" smtClean="0">
                <a:solidFill>
                  <a:schemeClr val="tx1"/>
                </a:solidFill>
                <a:latin typeface="+mn-lt"/>
                <a:ea typeface="+mn-ea"/>
                <a:cs typeface="+mn-cs"/>
              </a:rPr>
              <a:t>нет</a:t>
            </a:r>
          </a:p>
          <a:p>
            <a:r>
              <a:rPr lang="ru-RU" sz="1200" kern="1200" dirty="0" smtClean="0">
                <a:solidFill>
                  <a:schemeClr val="tx1"/>
                </a:solidFill>
                <a:latin typeface="+mn-lt"/>
                <a:ea typeface="+mn-ea"/>
                <a:cs typeface="+mn-cs"/>
              </a:rPr>
              <a:t>02.05.2010</a:t>
            </a:r>
          </a:p>
          <a:p>
            <a:r>
              <a:rPr lang="ru-RU" sz="1200" kern="1200" dirty="0" smtClean="0">
                <a:solidFill>
                  <a:schemeClr val="tx1"/>
                </a:solidFill>
                <a:latin typeface="+mn-lt"/>
                <a:ea typeface="+mn-ea"/>
                <a:cs typeface="+mn-cs"/>
              </a:rPr>
              <a:t>16</a:t>
            </a:r>
          </a:p>
          <a:p>
            <a:r>
              <a:rPr lang="ru-RU" sz="1200" kern="1200" dirty="0" smtClean="0">
                <a:solidFill>
                  <a:schemeClr val="tx1"/>
                </a:solidFill>
                <a:latin typeface="+mn-lt"/>
                <a:ea typeface="+mn-ea"/>
                <a:cs typeface="+mn-cs"/>
              </a:rPr>
              <a:t>752</a:t>
            </a:r>
          </a:p>
          <a:p>
            <a:r>
              <a:rPr lang="ru-RU" sz="1200" kern="1200" dirty="0" smtClean="0">
                <a:solidFill>
                  <a:schemeClr val="tx1"/>
                </a:solidFill>
                <a:latin typeface="+mn-lt"/>
                <a:ea typeface="+mn-ea"/>
                <a:cs typeface="+mn-cs"/>
              </a:rPr>
              <a:t>11</a:t>
            </a:r>
          </a:p>
          <a:p>
            <a:r>
              <a:rPr lang="ru-RU" sz="1200" kern="1200" dirty="0" smtClean="0">
                <a:solidFill>
                  <a:schemeClr val="tx1"/>
                </a:solidFill>
                <a:latin typeface="+mn-lt"/>
                <a:ea typeface="+mn-ea"/>
                <a:cs typeface="+mn-cs"/>
              </a:rPr>
              <a:t>нет</a:t>
            </a:r>
          </a:p>
          <a:p>
            <a:r>
              <a:rPr lang="ru-RU" sz="1200" kern="1200" dirty="0" smtClean="0">
                <a:solidFill>
                  <a:schemeClr val="tx1"/>
                </a:solidFill>
                <a:latin typeface="+mn-lt"/>
                <a:ea typeface="+mn-ea"/>
                <a:cs typeface="+mn-cs"/>
              </a:rPr>
              <a:t>03.05.2010</a:t>
            </a:r>
          </a:p>
          <a:p>
            <a:r>
              <a:rPr lang="ru-RU" sz="1200" kern="1200" dirty="0" smtClean="0">
                <a:solidFill>
                  <a:schemeClr val="tx1"/>
                </a:solidFill>
                <a:latin typeface="+mn-lt"/>
                <a:ea typeface="+mn-ea"/>
                <a:cs typeface="+mn-cs"/>
              </a:rPr>
              <a:t>14</a:t>
            </a:r>
          </a:p>
          <a:p>
            <a:r>
              <a:rPr lang="ru-RU" sz="1200" kern="1200" dirty="0" smtClean="0">
                <a:solidFill>
                  <a:schemeClr val="tx1"/>
                </a:solidFill>
                <a:latin typeface="+mn-lt"/>
                <a:ea typeface="+mn-ea"/>
                <a:cs typeface="+mn-cs"/>
              </a:rPr>
              <a:t>749</a:t>
            </a:r>
          </a:p>
          <a:p>
            <a:r>
              <a:rPr lang="ru-RU" sz="1200" kern="1200" dirty="0" smtClean="0">
                <a:solidFill>
                  <a:schemeClr val="tx1"/>
                </a:solidFill>
                <a:latin typeface="+mn-lt"/>
                <a:ea typeface="+mn-ea"/>
                <a:cs typeface="+mn-cs"/>
              </a:rPr>
              <a:t>15</a:t>
            </a:r>
          </a:p>
          <a:p>
            <a:r>
              <a:rPr lang="ru-RU" sz="1200" kern="1200" dirty="0" smtClean="0">
                <a:solidFill>
                  <a:schemeClr val="tx1"/>
                </a:solidFill>
                <a:latin typeface="+mn-lt"/>
                <a:ea typeface="+mn-ea"/>
                <a:cs typeface="+mn-cs"/>
              </a:rPr>
              <a:t>нет</a:t>
            </a:r>
          </a:p>
          <a:p>
            <a:r>
              <a:rPr lang="ru-RU" sz="1200" kern="1200" dirty="0" smtClean="0">
                <a:solidFill>
                  <a:schemeClr val="tx1"/>
                </a:solidFill>
                <a:latin typeface="+mn-lt"/>
                <a:ea typeface="+mn-ea"/>
                <a:cs typeface="+mn-cs"/>
              </a:rPr>
              <a:t>04.05.2010</a:t>
            </a:r>
          </a:p>
          <a:p>
            <a:r>
              <a:rPr lang="ru-RU" sz="1200" kern="1200" dirty="0" smtClean="0">
                <a:solidFill>
                  <a:schemeClr val="tx1"/>
                </a:solidFill>
                <a:latin typeface="+mn-lt"/>
                <a:ea typeface="+mn-ea"/>
                <a:cs typeface="+mn-cs"/>
              </a:rPr>
              <a:t>14</a:t>
            </a:r>
          </a:p>
          <a:p>
            <a:r>
              <a:rPr lang="ru-RU" sz="1200" kern="1200" dirty="0" smtClean="0">
                <a:solidFill>
                  <a:schemeClr val="tx1"/>
                </a:solidFill>
                <a:latin typeface="+mn-lt"/>
                <a:ea typeface="+mn-ea"/>
                <a:cs typeface="+mn-cs"/>
              </a:rPr>
              <a:t>747</a:t>
            </a:r>
          </a:p>
          <a:p>
            <a:r>
              <a:rPr lang="ru-RU" sz="1200" kern="1200" dirty="0" smtClean="0">
                <a:solidFill>
                  <a:schemeClr val="tx1"/>
                </a:solidFill>
                <a:latin typeface="+mn-lt"/>
                <a:ea typeface="+mn-ea"/>
                <a:cs typeface="+mn-cs"/>
              </a:rPr>
              <a:t>17</a:t>
            </a:r>
          </a:p>
          <a:p>
            <a:r>
              <a:rPr lang="ru-RU" sz="1200" kern="1200" dirty="0" smtClean="0">
                <a:solidFill>
                  <a:schemeClr val="tx1"/>
                </a:solidFill>
                <a:latin typeface="+mn-lt"/>
                <a:ea typeface="+mn-ea"/>
                <a:cs typeface="+mn-cs"/>
              </a:rPr>
              <a:t>дождь</a:t>
            </a:r>
          </a:p>
          <a:p>
            <a:r>
              <a:rPr lang="ru-RU" sz="1200" kern="1200" dirty="0" smtClean="0">
                <a:solidFill>
                  <a:schemeClr val="tx1"/>
                </a:solidFill>
                <a:latin typeface="+mn-lt"/>
                <a:ea typeface="+mn-ea"/>
                <a:cs typeface="+mn-cs"/>
              </a:rPr>
              <a:t>05.05.2010</a:t>
            </a:r>
          </a:p>
          <a:p>
            <a:r>
              <a:rPr lang="ru-RU" sz="1200" kern="1200" dirty="0" smtClean="0">
                <a:solidFill>
                  <a:schemeClr val="tx1"/>
                </a:solidFill>
                <a:latin typeface="+mn-lt"/>
                <a:ea typeface="+mn-ea"/>
                <a:cs typeface="+mn-cs"/>
              </a:rPr>
              <a:t>15</a:t>
            </a:r>
          </a:p>
          <a:p>
            <a:r>
              <a:rPr lang="ru-RU" sz="1200" kern="1200" dirty="0" smtClean="0">
                <a:solidFill>
                  <a:schemeClr val="tx1"/>
                </a:solidFill>
                <a:latin typeface="+mn-lt"/>
                <a:ea typeface="+mn-ea"/>
                <a:cs typeface="+mn-cs"/>
              </a:rPr>
              <a:t>745</a:t>
            </a:r>
          </a:p>
          <a:p>
            <a:r>
              <a:rPr lang="ru-RU" sz="1200" kern="1200" dirty="0" smtClean="0">
                <a:solidFill>
                  <a:schemeClr val="tx1"/>
                </a:solidFill>
                <a:latin typeface="+mn-lt"/>
                <a:ea typeface="+mn-ea"/>
                <a:cs typeface="+mn-cs"/>
              </a:rPr>
              <a:t>14</a:t>
            </a:r>
          </a:p>
          <a:p>
            <a:r>
              <a:rPr lang="ru-RU" sz="1200" kern="1200" dirty="0" smtClean="0">
                <a:solidFill>
                  <a:schemeClr val="tx1"/>
                </a:solidFill>
                <a:latin typeface="+mn-lt"/>
                <a:ea typeface="+mn-ea"/>
                <a:cs typeface="+mn-cs"/>
              </a:rPr>
              <a:t>дождь</a:t>
            </a:r>
          </a:p>
          <a:p>
            <a:r>
              <a:rPr lang="ru-RU" sz="1200" kern="1200" dirty="0" smtClean="0">
                <a:solidFill>
                  <a:schemeClr val="tx1"/>
                </a:solidFill>
                <a:latin typeface="+mn-lt"/>
                <a:ea typeface="+mn-ea"/>
                <a:cs typeface="+mn-cs"/>
              </a:rPr>
              <a:t>06.05.2010</a:t>
            </a:r>
          </a:p>
          <a:p>
            <a:r>
              <a:rPr lang="ru-RU" sz="1200" kern="1200" dirty="0" smtClean="0">
                <a:solidFill>
                  <a:schemeClr val="tx1"/>
                </a:solidFill>
                <a:latin typeface="+mn-lt"/>
                <a:ea typeface="+mn-ea"/>
                <a:cs typeface="+mn-cs"/>
              </a:rPr>
              <a:t>13</a:t>
            </a:r>
          </a:p>
          <a:p>
            <a:r>
              <a:rPr lang="ru-RU" sz="1200" kern="1200" dirty="0" smtClean="0">
                <a:solidFill>
                  <a:schemeClr val="tx1"/>
                </a:solidFill>
                <a:latin typeface="+mn-lt"/>
                <a:ea typeface="+mn-ea"/>
                <a:cs typeface="+mn-cs"/>
              </a:rPr>
              <a:t>750</a:t>
            </a:r>
          </a:p>
          <a:p>
            <a:r>
              <a:rPr lang="ru-RU" sz="1200" kern="1200" dirty="0" smtClean="0">
                <a:solidFill>
                  <a:schemeClr val="tx1"/>
                </a:solidFill>
                <a:latin typeface="+mn-lt"/>
                <a:ea typeface="+mn-ea"/>
                <a:cs typeface="+mn-cs"/>
              </a:rPr>
              <a:t>13</a:t>
            </a:r>
          </a:p>
          <a:p>
            <a:r>
              <a:rPr lang="ru-RU" sz="1200" kern="1200" dirty="0" smtClean="0">
                <a:solidFill>
                  <a:schemeClr val="tx1"/>
                </a:solidFill>
                <a:latin typeface="+mn-lt"/>
                <a:ea typeface="+mn-ea"/>
                <a:cs typeface="+mn-cs"/>
              </a:rPr>
              <a:t>дождь</a:t>
            </a:r>
          </a:p>
          <a:p>
            <a:r>
              <a:rPr lang="ru-RU" sz="1200" kern="1200" dirty="0" smtClean="0">
                <a:solidFill>
                  <a:schemeClr val="tx1"/>
                </a:solidFill>
                <a:latin typeface="+mn-lt"/>
                <a:ea typeface="+mn-ea"/>
                <a:cs typeface="+mn-cs"/>
              </a:rPr>
              <a:t>07.05.2010</a:t>
            </a:r>
          </a:p>
          <a:p>
            <a:r>
              <a:rPr lang="ru-RU" sz="1200" kern="1200" dirty="0" smtClean="0">
                <a:solidFill>
                  <a:schemeClr val="tx1"/>
                </a:solidFill>
                <a:latin typeface="+mn-lt"/>
                <a:ea typeface="+mn-ea"/>
                <a:cs typeface="+mn-cs"/>
              </a:rPr>
              <a:t>12</a:t>
            </a:r>
          </a:p>
          <a:p>
            <a:r>
              <a:rPr lang="ru-RU" sz="1200" kern="1200" dirty="0" smtClean="0">
                <a:solidFill>
                  <a:schemeClr val="tx1"/>
                </a:solidFill>
                <a:latin typeface="+mn-lt"/>
                <a:ea typeface="+mn-ea"/>
                <a:cs typeface="+mn-cs"/>
              </a:rPr>
              <a:t>751</a:t>
            </a:r>
          </a:p>
          <a:p>
            <a:r>
              <a:rPr lang="ru-RU" sz="1200" kern="1200" dirty="0" smtClean="0">
                <a:solidFill>
                  <a:schemeClr val="tx1"/>
                </a:solidFill>
                <a:latin typeface="+mn-lt"/>
                <a:ea typeface="+mn-ea"/>
                <a:cs typeface="+mn-cs"/>
              </a:rPr>
              <a:t>8</a:t>
            </a:r>
          </a:p>
          <a:p>
            <a:r>
              <a:rPr lang="ru-RU" sz="1200" kern="1200" dirty="0" smtClean="0">
                <a:solidFill>
                  <a:schemeClr val="tx1"/>
                </a:solidFill>
                <a:latin typeface="+mn-lt"/>
                <a:ea typeface="+mn-ea"/>
                <a:cs typeface="+mn-cs"/>
              </a:rPr>
              <a:t>нет</a:t>
            </a:r>
          </a:p>
          <a:p>
            <a:r>
              <a:rPr lang="ru-RU" sz="1200" kern="1200" dirty="0" smtClean="0">
                <a:solidFill>
                  <a:schemeClr val="tx1"/>
                </a:solidFill>
                <a:latin typeface="+mn-lt"/>
                <a:ea typeface="+mn-ea"/>
                <a:cs typeface="+mn-cs"/>
              </a:rPr>
              <a:t>08.05.2010</a:t>
            </a:r>
          </a:p>
          <a:p>
            <a:r>
              <a:rPr lang="ru-RU" sz="1200" kern="1200" dirty="0" smtClean="0">
                <a:solidFill>
                  <a:schemeClr val="tx1"/>
                </a:solidFill>
                <a:latin typeface="+mn-lt"/>
                <a:ea typeface="+mn-ea"/>
                <a:cs typeface="+mn-cs"/>
              </a:rPr>
              <a:t>15</a:t>
            </a:r>
          </a:p>
          <a:p>
            <a:r>
              <a:rPr lang="ru-RU" sz="1200" kern="1200" dirty="0" smtClean="0">
                <a:solidFill>
                  <a:schemeClr val="tx1"/>
                </a:solidFill>
                <a:latin typeface="+mn-lt"/>
                <a:ea typeface="+mn-ea"/>
                <a:cs typeface="+mn-cs"/>
              </a:rPr>
              <a:t>749</a:t>
            </a:r>
          </a:p>
          <a:p>
            <a:r>
              <a:rPr lang="ru-RU" sz="1200" kern="1200" dirty="0" smtClean="0">
                <a:solidFill>
                  <a:schemeClr val="tx1"/>
                </a:solidFill>
                <a:latin typeface="+mn-lt"/>
                <a:ea typeface="+mn-ea"/>
                <a:cs typeface="+mn-cs"/>
              </a:rPr>
              <a:t>5</a:t>
            </a:r>
          </a:p>
          <a:p>
            <a:r>
              <a:rPr lang="ru-RU" sz="1200" kern="1200" dirty="0" smtClean="0">
                <a:solidFill>
                  <a:schemeClr val="tx1"/>
                </a:solidFill>
                <a:latin typeface="+mn-lt"/>
                <a:ea typeface="+mn-ea"/>
                <a:cs typeface="+mn-cs"/>
              </a:rPr>
              <a:t>нет</a:t>
            </a:r>
          </a:p>
          <a:p>
            <a:endParaRPr lang="ru-RU" dirty="0"/>
          </a:p>
        </p:txBody>
      </p:sp>
      <p:sp>
        <p:nvSpPr>
          <p:cNvPr id="4" name="Номер слайда 3"/>
          <p:cNvSpPr>
            <a:spLocks noGrp="1"/>
          </p:cNvSpPr>
          <p:nvPr>
            <p:ph type="sldNum" sz="quarter" idx="10"/>
          </p:nvPr>
        </p:nvSpPr>
        <p:spPr/>
        <p:txBody>
          <a:bodyPr/>
          <a:lstStyle/>
          <a:p>
            <a:fld id="{02951134-1A74-44DD-9EA7-21082D1D3890}" type="slidenum">
              <a:rPr lang="ru-RU" smtClean="0"/>
              <a:pPr/>
              <a:t>18</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2951134-1A74-44DD-9EA7-21082D1D3890}" type="slidenum">
              <a:rPr lang="ru-RU" smtClean="0"/>
              <a:pPr/>
              <a:t>40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7EEE9E49-A41D-428A-8640-45D2930F90B6}" type="datetimeFigureOut">
              <a:rPr lang="ru-RU" smtClean="0"/>
              <a:pPr/>
              <a:t>21.01.2014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3EC71153-8958-40E7-96F4-0D115399574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EE9E49-A41D-428A-8640-45D2930F90B6}" type="datetimeFigureOut">
              <a:rPr lang="ru-RU" smtClean="0"/>
              <a:pPr/>
              <a:t>21.01.2014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EC71153-8958-40E7-96F4-0D115399574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EE9E49-A41D-428A-8640-45D2930F90B6}" type="datetimeFigureOut">
              <a:rPr lang="ru-RU" smtClean="0"/>
              <a:pPr/>
              <a:t>21.01.2014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EC71153-8958-40E7-96F4-0D115399574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EE9E49-A41D-428A-8640-45D2930F90B6}" type="datetimeFigureOut">
              <a:rPr lang="ru-RU" smtClean="0"/>
              <a:pPr/>
              <a:t>21.01.2014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EC71153-8958-40E7-96F4-0D115399574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EEE9E49-A41D-428A-8640-45D2930F90B6}" type="datetimeFigureOut">
              <a:rPr lang="ru-RU" smtClean="0"/>
              <a:pPr/>
              <a:t>21.01.2014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EC71153-8958-40E7-96F4-0D1153995745}"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EE9E49-A41D-428A-8640-45D2930F90B6}" type="datetimeFigureOut">
              <a:rPr lang="ru-RU" smtClean="0"/>
              <a:pPr/>
              <a:t>21.01.2014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EC71153-8958-40E7-96F4-0D115399574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EE9E49-A41D-428A-8640-45D2930F90B6}" type="datetimeFigureOut">
              <a:rPr lang="ru-RU" smtClean="0"/>
              <a:pPr/>
              <a:t>21.01.2014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3EC71153-8958-40E7-96F4-0D115399574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EEE9E49-A41D-428A-8640-45D2930F90B6}" type="datetimeFigureOut">
              <a:rPr lang="ru-RU" smtClean="0"/>
              <a:pPr/>
              <a:t>21.01.2014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3EC71153-8958-40E7-96F4-0D115399574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EEE9E49-A41D-428A-8640-45D2930F90B6}" type="datetimeFigureOut">
              <a:rPr lang="ru-RU" smtClean="0"/>
              <a:pPr/>
              <a:t>21.01.2014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3EC71153-8958-40E7-96F4-0D115399574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EE9E49-A41D-428A-8640-45D2930F90B6}" type="datetimeFigureOut">
              <a:rPr lang="ru-RU" smtClean="0"/>
              <a:pPr/>
              <a:t>21.01.2014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EC71153-8958-40E7-96F4-0D115399574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EE9E49-A41D-428A-8640-45D2930F90B6}" type="datetimeFigureOut">
              <a:rPr lang="ru-RU" smtClean="0"/>
              <a:pPr/>
              <a:t>21.01.2014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EC71153-8958-40E7-96F4-0D1153995745}"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EEE9E49-A41D-428A-8640-45D2930F90B6}" type="datetimeFigureOut">
              <a:rPr lang="ru-RU" smtClean="0"/>
              <a:pPr/>
              <a:t>21.01.2014</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EC71153-8958-40E7-96F4-0D115399574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hyperlink" Target="http://www.fipi.ru/"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2060848"/>
            <a:ext cx="7772400" cy="1470025"/>
          </a:xfrm>
        </p:spPr>
        <p:txBody>
          <a:bodyPr>
            <a:normAutofit/>
          </a:bodyPr>
          <a:lstStyle/>
          <a:p>
            <a:pPr>
              <a:lnSpc>
                <a:spcPct val="150000"/>
              </a:lnSpc>
            </a:pPr>
            <a:r>
              <a:rPr lang="ru-RU" sz="2000" dirty="0" smtClean="0">
                <a:latin typeface="Times New Roman" pitchFamily="18" charset="0"/>
                <a:cs typeface="Times New Roman" pitchFamily="18" charset="0"/>
              </a:rPr>
              <a:t>Разбор решений задач части В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заданий ГИА по информатике</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с заданиями для самоконтроля</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260648"/>
            <a:ext cx="6768752" cy="1200329"/>
          </a:xfrm>
          <a:prstGeom prst="rect">
            <a:avLst/>
          </a:prstGeom>
          <a:noFill/>
        </p:spPr>
        <p:txBody>
          <a:bodyPr wrap="square" rtlCol="0">
            <a:spAutoFit/>
          </a:bodyPr>
          <a:lstStyle/>
          <a:p>
            <a:r>
              <a:rPr lang="ru-RU" sz="2400" dirty="0"/>
              <a:t>Проверь себя.</a:t>
            </a:r>
          </a:p>
          <a:p>
            <a:r>
              <a:rPr lang="ru-RU" sz="2400" dirty="0"/>
              <a:t>Реши аналогичное задание для следующих алгоритмов и сверь с ответом</a:t>
            </a:r>
            <a:r>
              <a:rPr lang="ru-RU" sz="2400" dirty="0" smtClean="0"/>
              <a:t>:</a:t>
            </a:r>
            <a:endParaRPr lang="ru-RU" sz="2400" dirty="0"/>
          </a:p>
        </p:txBody>
      </p:sp>
      <p:pic>
        <p:nvPicPr>
          <p:cNvPr id="4" name="Рисунок 3" descr="B9_1.jpg"/>
          <p:cNvPicPr>
            <a:picLocks noChangeAspect="1"/>
          </p:cNvPicPr>
          <p:nvPr/>
        </p:nvPicPr>
        <p:blipFill>
          <a:blip r:embed="rId2" cstate="print"/>
          <a:stretch>
            <a:fillRect/>
          </a:stretch>
        </p:blipFill>
        <p:spPr>
          <a:xfrm>
            <a:off x="611560" y="1628800"/>
            <a:ext cx="7937382" cy="3960440"/>
          </a:xfrm>
          <a:prstGeom prst="rect">
            <a:avLst/>
          </a:prstGeom>
        </p:spPr>
      </p:pic>
      <p:sp>
        <p:nvSpPr>
          <p:cNvPr id="3" name="TextBox 2"/>
          <p:cNvSpPr txBox="1"/>
          <p:nvPr/>
        </p:nvSpPr>
        <p:spPr>
          <a:xfrm>
            <a:off x="1547664" y="5085184"/>
            <a:ext cx="792088" cy="369332"/>
          </a:xfrm>
          <a:prstGeom prst="rect">
            <a:avLst/>
          </a:prstGeom>
          <a:noFill/>
        </p:spPr>
        <p:txBody>
          <a:bodyPr wrap="square" rtlCol="0">
            <a:spAutoFit/>
          </a:bodyPr>
          <a:lstStyle/>
          <a:p>
            <a:r>
              <a:rPr lang="ru-RU" b="1" i="1" dirty="0" err="1" smtClean="0"/>
              <a:t>s</a:t>
            </a:r>
            <a:r>
              <a:rPr lang="ru-RU" dirty="0" smtClean="0"/>
              <a:t> =56</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46081" name="Object 1"/>
          <p:cNvGraphicFramePr>
            <a:graphicFrameLocks noChangeAspect="1"/>
          </p:cNvGraphicFramePr>
          <p:nvPr/>
        </p:nvGraphicFramePr>
        <p:xfrm>
          <a:off x="611560" y="260648"/>
          <a:ext cx="6840760" cy="5863509"/>
        </p:xfrm>
        <a:graphic>
          <a:graphicData uri="http://schemas.openxmlformats.org/presentationml/2006/ole">
            <p:oleObj spid="_x0000_s46081" name="Image" r:id="rId3" imgW="6400800" imgH="5486400" progId="">
              <p:embed/>
            </p:oleObj>
          </a:graphicData>
        </a:graphic>
      </p:graphicFrame>
      <p:sp>
        <p:nvSpPr>
          <p:cNvPr id="4" name="Прямоугольник 3"/>
          <p:cNvSpPr/>
          <p:nvPr/>
        </p:nvSpPr>
        <p:spPr>
          <a:xfrm>
            <a:off x="611560" y="6309320"/>
            <a:ext cx="1539909" cy="369332"/>
          </a:xfrm>
          <a:prstGeom prst="rect">
            <a:avLst/>
          </a:prstGeom>
        </p:spPr>
        <p:txBody>
          <a:bodyPr wrap="none">
            <a:spAutoFit/>
          </a:bodyPr>
          <a:lstStyle/>
          <a:p>
            <a:r>
              <a:rPr lang="ru-RU" dirty="0"/>
              <a:t>Ответ:</a:t>
            </a:r>
            <a:r>
              <a:rPr lang="ru-RU" b="1" i="1" dirty="0"/>
              <a:t> </a:t>
            </a:r>
            <a:r>
              <a:rPr lang="en-US" b="1" i="1" dirty="0"/>
              <a:t>k</a:t>
            </a:r>
            <a:r>
              <a:rPr lang="ru-RU" dirty="0"/>
              <a:t> =103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17693"/>
            <a:ext cx="8640960" cy="6617196"/>
          </a:xfrm>
          <a:prstGeom prst="rect">
            <a:avLst/>
          </a:prstGeom>
          <a:noFill/>
        </p:spPr>
        <p:txBody>
          <a:bodyPr wrap="square" rtlCol="0">
            <a:spAutoFit/>
          </a:bodyPr>
          <a:lstStyle/>
          <a:p>
            <a:r>
              <a:rPr lang="ru-RU" u="sng" dirty="0"/>
              <a:t>Задание В10.</a:t>
            </a:r>
            <a:endParaRPr lang="ru-RU" dirty="0"/>
          </a:p>
          <a:p>
            <a:r>
              <a:rPr lang="ru-RU" dirty="0"/>
              <a:t>В таблице </a:t>
            </a:r>
            <a:r>
              <a:rPr lang="ru-RU" dirty="0" err="1"/>
              <a:t>Dat</a:t>
            </a:r>
            <a:r>
              <a:rPr lang="ru-RU" dirty="0"/>
              <a:t> хранятся данные измерений среднесуточной температуры за неделю в градусах (</a:t>
            </a:r>
            <a:r>
              <a:rPr lang="ru-RU" dirty="0" err="1"/>
              <a:t>Dat</a:t>
            </a:r>
            <a:r>
              <a:rPr lang="ru-RU" dirty="0"/>
              <a:t>[1] – данные за понедельник, </a:t>
            </a:r>
            <a:r>
              <a:rPr lang="ru-RU" dirty="0" err="1"/>
              <a:t>Dat</a:t>
            </a:r>
            <a:r>
              <a:rPr lang="ru-RU" dirty="0"/>
              <a:t>[2] – за вторник и т.д.). Определить, что будет напечатано в результате выполнения алгоритма, записанного на языке Паскаль:</a:t>
            </a:r>
          </a:p>
          <a:p>
            <a:pPr>
              <a:spcBef>
                <a:spcPts val="1200"/>
              </a:spcBef>
            </a:pPr>
            <a:r>
              <a:rPr lang="en-US" dirty="0" err="1"/>
              <a:t>var</a:t>
            </a:r>
            <a:r>
              <a:rPr lang="en-US" dirty="0"/>
              <a:t> k, m, day: integer;</a:t>
            </a:r>
            <a:endParaRPr lang="ru-RU" dirty="0"/>
          </a:p>
          <a:p>
            <a:r>
              <a:rPr lang="en-US" dirty="0" err="1"/>
              <a:t>Dat</a:t>
            </a:r>
            <a:r>
              <a:rPr lang="en-US" dirty="0"/>
              <a:t>: array [1..7] of integer;</a:t>
            </a:r>
            <a:endParaRPr lang="ru-RU" dirty="0"/>
          </a:p>
          <a:p>
            <a:r>
              <a:rPr lang="en-US" dirty="0"/>
              <a:t>begin</a:t>
            </a:r>
            <a:endParaRPr lang="ru-RU" dirty="0"/>
          </a:p>
          <a:p>
            <a:r>
              <a:rPr lang="en-US" dirty="0"/>
              <a:t>	</a:t>
            </a:r>
            <a:r>
              <a:rPr lang="en-US" dirty="0" err="1"/>
              <a:t>Dat</a:t>
            </a:r>
            <a:r>
              <a:rPr lang="en-US" dirty="0"/>
              <a:t>[1] := 7;</a:t>
            </a:r>
            <a:endParaRPr lang="ru-RU" dirty="0"/>
          </a:p>
          <a:p>
            <a:r>
              <a:rPr lang="en-US" dirty="0"/>
              <a:t>	</a:t>
            </a:r>
            <a:r>
              <a:rPr lang="en-US" dirty="0" err="1"/>
              <a:t>Dat</a:t>
            </a:r>
            <a:r>
              <a:rPr lang="en-US" dirty="0"/>
              <a:t>[2] ;= 9;</a:t>
            </a:r>
            <a:endParaRPr lang="ru-RU" dirty="0"/>
          </a:p>
          <a:p>
            <a:r>
              <a:rPr lang="en-US" dirty="0"/>
              <a:t>	</a:t>
            </a:r>
            <a:r>
              <a:rPr lang="en-US" dirty="0" err="1"/>
              <a:t>Dat</a:t>
            </a:r>
            <a:r>
              <a:rPr lang="en-US" dirty="0"/>
              <a:t>[3] := 10;</a:t>
            </a:r>
            <a:endParaRPr lang="ru-RU" dirty="0"/>
          </a:p>
          <a:p>
            <a:r>
              <a:rPr lang="en-US" dirty="0"/>
              <a:t>	</a:t>
            </a:r>
            <a:r>
              <a:rPr lang="en-US" dirty="0" err="1"/>
              <a:t>Dat</a:t>
            </a:r>
            <a:r>
              <a:rPr lang="en-US" dirty="0"/>
              <a:t>[4] := 8;</a:t>
            </a:r>
            <a:endParaRPr lang="ru-RU" dirty="0"/>
          </a:p>
          <a:p>
            <a:r>
              <a:rPr lang="en-US" dirty="0"/>
              <a:t>	</a:t>
            </a:r>
            <a:r>
              <a:rPr lang="en-US" dirty="0" err="1"/>
              <a:t>Dat</a:t>
            </a:r>
            <a:r>
              <a:rPr lang="en-US" dirty="0"/>
              <a:t>[5] := 6;</a:t>
            </a:r>
            <a:endParaRPr lang="ru-RU" dirty="0"/>
          </a:p>
          <a:p>
            <a:r>
              <a:rPr lang="en-US" dirty="0"/>
              <a:t>	</a:t>
            </a:r>
            <a:r>
              <a:rPr lang="en-US" dirty="0" err="1"/>
              <a:t>Dat</a:t>
            </a:r>
            <a:r>
              <a:rPr lang="en-US" dirty="0"/>
              <a:t>[6] := 7;</a:t>
            </a:r>
            <a:endParaRPr lang="ru-RU" dirty="0"/>
          </a:p>
          <a:p>
            <a:r>
              <a:rPr lang="en-US" dirty="0"/>
              <a:t>	</a:t>
            </a:r>
            <a:r>
              <a:rPr lang="en-US" dirty="0" err="1"/>
              <a:t>Dat</a:t>
            </a:r>
            <a:r>
              <a:rPr lang="en-US" dirty="0"/>
              <a:t>[7] := 6;</a:t>
            </a:r>
            <a:endParaRPr lang="ru-RU" dirty="0"/>
          </a:p>
          <a:p>
            <a:r>
              <a:rPr lang="en-US" dirty="0"/>
              <a:t>	day := 1;</a:t>
            </a:r>
            <a:endParaRPr lang="ru-RU" dirty="0"/>
          </a:p>
          <a:p>
            <a:r>
              <a:rPr lang="en-US" dirty="0"/>
              <a:t>	m := </a:t>
            </a:r>
            <a:r>
              <a:rPr lang="en-US" dirty="0" err="1"/>
              <a:t>Dat</a:t>
            </a:r>
            <a:r>
              <a:rPr lang="en-US" dirty="0"/>
              <a:t>[1];</a:t>
            </a:r>
            <a:endParaRPr lang="ru-RU" dirty="0"/>
          </a:p>
          <a:p>
            <a:r>
              <a:rPr lang="en-US" dirty="0"/>
              <a:t>	for k := 2 to 7 do begin</a:t>
            </a:r>
            <a:endParaRPr lang="ru-RU" dirty="0"/>
          </a:p>
          <a:p>
            <a:r>
              <a:rPr lang="en-US" dirty="0"/>
              <a:t>		if  </a:t>
            </a:r>
            <a:r>
              <a:rPr lang="en-US" dirty="0" err="1"/>
              <a:t>Dat</a:t>
            </a:r>
            <a:r>
              <a:rPr lang="en-US" dirty="0"/>
              <a:t>[k] &lt; m then begin</a:t>
            </a:r>
            <a:endParaRPr lang="ru-RU" dirty="0"/>
          </a:p>
          <a:p>
            <a:r>
              <a:rPr lang="en-US" dirty="0"/>
              <a:t>		m := </a:t>
            </a:r>
            <a:r>
              <a:rPr lang="en-US" dirty="0" err="1"/>
              <a:t>Dat</a:t>
            </a:r>
            <a:r>
              <a:rPr lang="en-US" dirty="0"/>
              <a:t>[k];</a:t>
            </a:r>
            <a:endParaRPr lang="ru-RU" dirty="0"/>
          </a:p>
          <a:p>
            <a:r>
              <a:rPr lang="en-US" dirty="0"/>
              <a:t>		day := k</a:t>
            </a:r>
            <a:endParaRPr lang="ru-RU" dirty="0"/>
          </a:p>
          <a:p>
            <a:r>
              <a:rPr lang="en-US" dirty="0"/>
              <a:t>		end; end;</a:t>
            </a:r>
            <a:endParaRPr lang="ru-RU" dirty="0"/>
          </a:p>
          <a:p>
            <a:r>
              <a:rPr lang="en-US" dirty="0"/>
              <a:t>	write</a:t>
            </a:r>
            <a:r>
              <a:rPr lang="ru-RU" dirty="0"/>
              <a:t> (</a:t>
            </a:r>
            <a:r>
              <a:rPr lang="en-US" dirty="0"/>
              <a:t>day</a:t>
            </a:r>
            <a:r>
              <a:rPr lang="ru-RU" dirty="0"/>
              <a:t>)</a:t>
            </a:r>
          </a:p>
          <a:p>
            <a:r>
              <a:rPr lang="en-US" dirty="0" smtClean="0"/>
              <a:t>end</a:t>
            </a:r>
            <a:r>
              <a:rPr lang="ru-RU" dirty="0" smtClean="0"/>
              <a:t>.</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764704"/>
            <a:ext cx="8136904" cy="6001643"/>
          </a:xfrm>
          <a:prstGeom prst="rect">
            <a:avLst/>
          </a:prstGeom>
          <a:noFill/>
        </p:spPr>
        <p:txBody>
          <a:bodyPr wrap="square" rtlCol="0">
            <a:spAutoFit/>
          </a:bodyPr>
          <a:lstStyle/>
          <a:p>
            <a:pPr algn="just"/>
            <a:r>
              <a:rPr lang="ru-RU" sz="2400" dirty="0"/>
              <a:t>Анализируем программу. Сначала задаются значения температуры в каждый день недели от </a:t>
            </a:r>
            <a:r>
              <a:rPr lang="ru-RU" sz="2400" b="1" i="1" dirty="0" err="1"/>
              <a:t>Dat</a:t>
            </a:r>
            <a:r>
              <a:rPr lang="ru-RU" sz="2400" b="1" i="1" dirty="0"/>
              <a:t>[1]</a:t>
            </a:r>
            <a:r>
              <a:rPr lang="ru-RU" sz="2400" dirty="0"/>
              <a:t> до </a:t>
            </a:r>
            <a:r>
              <a:rPr lang="ru-RU" sz="2400" b="1" i="1" dirty="0" err="1"/>
              <a:t>Dat</a:t>
            </a:r>
            <a:r>
              <a:rPr lang="ru-RU" sz="2400" b="1" i="1" dirty="0"/>
              <a:t>[7].</a:t>
            </a:r>
            <a:r>
              <a:rPr lang="ru-RU" sz="2400" dirty="0"/>
              <a:t> Далее в переменной </a:t>
            </a:r>
            <a:r>
              <a:rPr lang="en-US" sz="2400" b="1" i="1" dirty="0"/>
              <a:t>day</a:t>
            </a:r>
            <a:r>
              <a:rPr lang="ru-RU" sz="2400" dirty="0"/>
              <a:t> запоминается номер дня недели 1, а в переменной </a:t>
            </a:r>
            <a:r>
              <a:rPr lang="ru-RU" sz="2400" b="1" i="1" dirty="0" err="1"/>
              <a:t>m</a:t>
            </a:r>
            <a:r>
              <a:rPr lang="ru-RU" sz="2400" dirty="0"/>
              <a:t> - значение температуры в понедельник. Затем следует цикл по параметру </a:t>
            </a:r>
            <a:r>
              <a:rPr lang="ru-RU" sz="2400" b="1" i="1" dirty="0" err="1"/>
              <a:t>k</a:t>
            </a:r>
            <a:r>
              <a:rPr lang="ru-RU" sz="2400" dirty="0"/>
              <a:t> (от 2 до 7), в котором сравниваются два значения температуры. На первом шаге сравниваются данные за понедельник и вторник. Если во вторник температура оказалась меньше, чем в понедельник (</a:t>
            </a:r>
            <a:r>
              <a:rPr lang="ru-RU" sz="2400" b="1" i="1" dirty="0" err="1"/>
              <a:t>Dat</a:t>
            </a:r>
            <a:r>
              <a:rPr lang="ru-RU" sz="2400" b="1" i="1" dirty="0"/>
              <a:t>[2] &lt; </a:t>
            </a:r>
            <a:r>
              <a:rPr lang="ru-RU" sz="2400" b="1" i="1" dirty="0" err="1"/>
              <a:t>m</a:t>
            </a:r>
            <a:r>
              <a:rPr lang="ru-RU" sz="2400" dirty="0"/>
              <a:t>), то в переменную </a:t>
            </a:r>
            <a:r>
              <a:rPr lang="ru-RU" sz="2400" b="1" i="1" dirty="0" err="1"/>
              <a:t>m</a:t>
            </a:r>
            <a:r>
              <a:rPr lang="ru-RU" sz="2400" dirty="0"/>
              <a:t> записывается новое (наименьшее) значение, а в переменной </a:t>
            </a:r>
            <a:r>
              <a:rPr lang="ru-RU" sz="2400" b="1" i="1" dirty="0" err="1"/>
              <a:t>day</a:t>
            </a:r>
            <a:r>
              <a:rPr lang="ru-RU" sz="2400" dirty="0"/>
              <a:t> запоминается номер дня недели с этим наименьшим значением. На следующем шаге сравниваются температуры: наименьшая и за среду. Запоминается наименьшее значение и номер этого дня недели, если условие истинно, либо значения переменных остаются без изменений, если условие не выполнилось. </a:t>
            </a:r>
          </a:p>
        </p:txBody>
      </p:sp>
      <p:sp>
        <p:nvSpPr>
          <p:cNvPr id="3" name="TextBox 2"/>
          <p:cNvSpPr txBox="1"/>
          <p:nvPr/>
        </p:nvSpPr>
        <p:spPr>
          <a:xfrm>
            <a:off x="467544" y="260648"/>
            <a:ext cx="2736304" cy="461665"/>
          </a:xfrm>
          <a:prstGeom prst="rect">
            <a:avLst/>
          </a:prstGeom>
          <a:noFill/>
        </p:spPr>
        <p:txBody>
          <a:bodyPr wrap="square" rtlCol="0">
            <a:spAutoFit/>
          </a:bodyPr>
          <a:lstStyle/>
          <a:p>
            <a:r>
              <a:rPr lang="ru-RU" sz="2400" dirty="0" smtClean="0"/>
              <a:t>Решение задачи:</a:t>
            </a:r>
            <a:endParaRPr lang="ru-RU"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836712"/>
            <a:ext cx="8208912" cy="5632311"/>
          </a:xfrm>
          <a:prstGeom prst="rect">
            <a:avLst/>
          </a:prstGeom>
          <a:noFill/>
        </p:spPr>
        <p:txBody>
          <a:bodyPr wrap="square" rtlCol="0">
            <a:spAutoFit/>
          </a:bodyPr>
          <a:lstStyle/>
          <a:p>
            <a:pPr algn="just"/>
            <a:r>
              <a:rPr lang="ru-RU" sz="2400" dirty="0"/>
              <a:t>До четверга включительно значения переменных </a:t>
            </a:r>
            <a:r>
              <a:rPr lang="ru-RU" sz="2400" b="1" i="1" dirty="0" err="1"/>
              <a:t>m</a:t>
            </a:r>
            <a:r>
              <a:rPr lang="ru-RU" sz="2400" dirty="0"/>
              <a:t> и </a:t>
            </a:r>
            <a:r>
              <a:rPr lang="ru-RU" sz="2400" b="1" i="1" dirty="0" err="1"/>
              <a:t>day</a:t>
            </a:r>
            <a:r>
              <a:rPr lang="ru-RU" sz="2400" dirty="0"/>
              <a:t> не изменились. При </a:t>
            </a:r>
            <a:r>
              <a:rPr lang="ru-RU" sz="2400" b="1" i="1" dirty="0" err="1"/>
              <a:t>k</a:t>
            </a:r>
            <a:r>
              <a:rPr lang="ru-RU" sz="2400" b="1" i="1" dirty="0"/>
              <a:t> = 5</a:t>
            </a:r>
            <a:r>
              <a:rPr lang="ru-RU" sz="2400" dirty="0"/>
              <a:t> температура за пятницу оказывается меньше, чем за понедельник, поэтому переменной </a:t>
            </a:r>
            <a:r>
              <a:rPr lang="en-US" sz="2400" b="1" i="1" dirty="0"/>
              <a:t>m </a:t>
            </a:r>
            <a:r>
              <a:rPr lang="ru-RU" sz="2400" dirty="0"/>
              <a:t>будет присвоено значение 6, а в переменной </a:t>
            </a:r>
            <a:r>
              <a:rPr lang="ru-RU" sz="2400" b="1" i="1" dirty="0" err="1"/>
              <a:t>day</a:t>
            </a:r>
            <a:r>
              <a:rPr lang="ru-RU" sz="2400" dirty="0"/>
              <a:t> будет записано число 5. При сравнении пятницы  и субботы значения переменных остаются без изменений. При сравнении субботы и воскресенья имеем проверку условия: 6 &lt; 6. Поскольку </a:t>
            </a:r>
            <a:r>
              <a:rPr lang="ru-RU" sz="2400" dirty="0" smtClean="0"/>
              <a:t>это условие </a:t>
            </a:r>
            <a:r>
              <a:rPr lang="ru-RU" sz="2400" dirty="0"/>
              <a:t>является ложным, значения переменных вновь останутся без изменений.</a:t>
            </a:r>
          </a:p>
          <a:p>
            <a:pPr algn="just"/>
            <a:r>
              <a:rPr lang="ru-RU" sz="2400" dirty="0"/>
              <a:t>Таким образом, после окончания цикла мы получим в переменной </a:t>
            </a:r>
            <a:r>
              <a:rPr lang="ru-RU" sz="2400" b="1" i="1" dirty="0" err="1"/>
              <a:t>m</a:t>
            </a:r>
            <a:r>
              <a:rPr lang="ru-RU" sz="2400" dirty="0"/>
              <a:t> наименьшую температуру за неделю, а в переменной </a:t>
            </a:r>
            <a:r>
              <a:rPr lang="ru-RU" sz="2400" b="1" i="1" dirty="0" err="1"/>
              <a:t>day</a:t>
            </a:r>
            <a:r>
              <a:rPr lang="ru-RU" sz="2400" dirty="0"/>
              <a:t> – номер этого дня. Поскольку на печать выводится значение переменной</a:t>
            </a:r>
            <a:r>
              <a:rPr lang="ru-RU" sz="2400" b="1" i="1" dirty="0"/>
              <a:t> </a:t>
            </a:r>
            <a:r>
              <a:rPr lang="ru-RU" sz="2400" b="1" i="1" dirty="0" err="1"/>
              <a:t>day</a:t>
            </a:r>
            <a:r>
              <a:rPr lang="ru-RU" sz="2400" dirty="0"/>
              <a:t>, то на экране увидим число 5.</a:t>
            </a:r>
          </a:p>
          <a:p>
            <a:pPr algn="just"/>
            <a:r>
              <a:rPr lang="ru-RU" sz="2400" dirty="0"/>
              <a:t>Ответ: </a:t>
            </a:r>
            <a:r>
              <a:rPr lang="ru-RU" sz="2400" dirty="0" smtClean="0"/>
              <a:t>5</a:t>
            </a:r>
            <a:endParaRPr lang="ru-RU" sz="2400" dirty="0"/>
          </a:p>
        </p:txBody>
      </p:sp>
      <p:sp>
        <p:nvSpPr>
          <p:cNvPr id="5" name="TextBox 4"/>
          <p:cNvSpPr txBox="1"/>
          <p:nvPr/>
        </p:nvSpPr>
        <p:spPr>
          <a:xfrm>
            <a:off x="467544" y="260648"/>
            <a:ext cx="2736304" cy="461665"/>
          </a:xfrm>
          <a:prstGeom prst="rect">
            <a:avLst/>
          </a:prstGeom>
          <a:noFill/>
        </p:spPr>
        <p:txBody>
          <a:bodyPr wrap="square" rtlCol="0">
            <a:spAutoFit/>
          </a:bodyPr>
          <a:lstStyle/>
          <a:p>
            <a:r>
              <a:rPr lang="ru-RU" sz="2400" dirty="0" smtClean="0"/>
              <a:t>Решение задачи:</a:t>
            </a:r>
            <a:endParaRPr lang="ru-RU"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16632"/>
            <a:ext cx="8208912" cy="830997"/>
          </a:xfrm>
          <a:prstGeom prst="rect">
            <a:avLst/>
          </a:prstGeom>
          <a:noFill/>
        </p:spPr>
        <p:txBody>
          <a:bodyPr wrap="square" rtlCol="0">
            <a:spAutoFit/>
          </a:bodyPr>
          <a:lstStyle/>
          <a:p>
            <a:r>
              <a:rPr lang="ru-RU" sz="2400" dirty="0"/>
              <a:t>Проверь себя.</a:t>
            </a:r>
          </a:p>
          <a:p>
            <a:r>
              <a:rPr lang="ru-RU" sz="2400" dirty="0"/>
              <a:t>Реши </a:t>
            </a:r>
            <a:r>
              <a:rPr lang="ru-RU" sz="2400" dirty="0" smtClean="0"/>
              <a:t>аналогичные задания и </a:t>
            </a:r>
            <a:r>
              <a:rPr lang="ru-RU" sz="2400" dirty="0"/>
              <a:t>сверь с ответом</a:t>
            </a:r>
            <a:r>
              <a:rPr lang="ru-RU" sz="2400" dirty="0" smtClean="0"/>
              <a:t>:</a:t>
            </a:r>
            <a:endParaRPr lang="ru-RU" sz="2400" dirty="0"/>
          </a:p>
        </p:txBody>
      </p:sp>
      <p:graphicFrame>
        <p:nvGraphicFramePr>
          <p:cNvPr id="3" name="Таблица 2"/>
          <p:cNvGraphicFramePr>
            <a:graphicFrameLocks noGrp="1"/>
          </p:cNvGraphicFramePr>
          <p:nvPr/>
        </p:nvGraphicFramePr>
        <p:xfrm>
          <a:off x="107504" y="1052736"/>
          <a:ext cx="8892479" cy="5500424"/>
        </p:xfrm>
        <a:graphic>
          <a:graphicData uri="http://schemas.openxmlformats.org/drawingml/2006/table">
            <a:tbl>
              <a:tblPr/>
              <a:tblGrid>
                <a:gridCol w="2963850"/>
                <a:gridCol w="2868798"/>
                <a:gridCol w="3059831"/>
              </a:tblGrid>
              <a:tr h="5256584">
                <a:tc>
                  <a:txBody>
                    <a:bodyPr/>
                    <a:lstStyle/>
                    <a:p>
                      <a:pPr>
                        <a:spcBef>
                          <a:spcPts val="1200"/>
                        </a:spcBef>
                        <a:spcAft>
                          <a:spcPts val="0"/>
                        </a:spcAft>
                      </a:pPr>
                      <a:r>
                        <a:rPr lang="en-US" sz="1700" dirty="0" err="1" smtClean="0">
                          <a:latin typeface="Times New Roman"/>
                          <a:ea typeface="Times New Roman"/>
                        </a:rPr>
                        <a:t>var</a:t>
                      </a:r>
                      <a:r>
                        <a:rPr lang="en-US" sz="1700" dirty="0" smtClean="0">
                          <a:latin typeface="Times New Roman"/>
                          <a:ea typeface="Times New Roman"/>
                        </a:rPr>
                        <a:t> </a:t>
                      </a:r>
                      <a:r>
                        <a:rPr lang="en-US" sz="1700" dirty="0">
                          <a:latin typeface="Times New Roman"/>
                          <a:ea typeface="Times New Roman"/>
                        </a:rPr>
                        <a:t>k, m, day: integer;</a:t>
                      </a:r>
                      <a:endParaRPr lang="ru-RU" sz="1700" dirty="0">
                        <a:latin typeface="Times New Roman"/>
                        <a:ea typeface="Times New Roman"/>
                      </a:endParaRPr>
                    </a:p>
                    <a:p>
                      <a:pPr>
                        <a:spcAft>
                          <a:spcPts val="0"/>
                        </a:spcAft>
                      </a:pPr>
                      <a:r>
                        <a:rPr lang="en-US" sz="1700" dirty="0" err="1">
                          <a:latin typeface="Times New Roman"/>
                          <a:ea typeface="Times New Roman"/>
                        </a:rPr>
                        <a:t>Dat</a:t>
                      </a:r>
                      <a:r>
                        <a:rPr lang="en-US" sz="1700" dirty="0">
                          <a:latin typeface="Times New Roman"/>
                          <a:ea typeface="Times New Roman"/>
                        </a:rPr>
                        <a:t>: array [1..7] of integer;</a:t>
                      </a:r>
                      <a:endParaRPr lang="ru-RU" sz="1700" dirty="0">
                        <a:latin typeface="Times New Roman"/>
                        <a:ea typeface="Times New Roman"/>
                      </a:endParaRPr>
                    </a:p>
                    <a:p>
                      <a:pPr>
                        <a:spcAft>
                          <a:spcPts val="0"/>
                        </a:spcAft>
                      </a:pPr>
                      <a:r>
                        <a:rPr lang="en-US" sz="1700" dirty="0">
                          <a:latin typeface="Times New Roman"/>
                          <a:ea typeface="Times New Roman"/>
                        </a:rPr>
                        <a:t>begin</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a:t>
                      </a:r>
                      <a:r>
                        <a:rPr lang="en-US" sz="1700" dirty="0" err="1">
                          <a:latin typeface="Times New Roman"/>
                          <a:ea typeface="Times New Roman"/>
                        </a:rPr>
                        <a:t>Dat</a:t>
                      </a:r>
                      <a:r>
                        <a:rPr lang="en-US" sz="1700" dirty="0">
                          <a:latin typeface="Times New Roman"/>
                          <a:ea typeface="Times New Roman"/>
                        </a:rPr>
                        <a:t>[1] := 7;</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a:t>
                      </a:r>
                      <a:r>
                        <a:rPr lang="en-US" sz="1700" dirty="0" err="1">
                          <a:latin typeface="Times New Roman"/>
                          <a:ea typeface="Times New Roman"/>
                        </a:rPr>
                        <a:t>Dat</a:t>
                      </a:r>
                      <a:r>
                        <a:rPr lang="en-US" sz="1700" dirty="0">
                          <a:latin typeface="Times New Roman"/>
                          <a:ea typeface="Times New Roman"/>
                        </a:rPr>
                        <a:t>[2] ;= 9;</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a:t>
                      </a:r>
                      <a:r>
                        <a:rPr lang="en-US" sz="1700" dirty="0" err="1">
                          <a:latin typeface="Times New Roman"/>
                          <a:ea typeface="Times New Roman"/>
                        </a:rPr>
                        <a:t>Dat</a:t>
                      </a:r>
                      <a:r>
                        <a:rPr lang="en-US" sz="1700" dirty="0">
                          <a:latin typeface="Times New Roman"/>
                          <a:ea typeface="Times New Roman"/>
                        </a:rPr>
                        <a:t>[3] := 10;</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a:t>
                      </a:r>
                      <a:r>
                        <a:rPr lang="en-US" sz="1700" dirty="0" err="1">
                          <a:latin typeface="Times New Roman"/>
                          <a:ea typeface="Times New Roman"/>
                        </a:rPr>
                        <a:t>Dat</a:t>
                      </a:r>
                      <a:r>
                        <a:rPr lang="en-US" sz="1700" dirty="0">
                          <a:latin typeface="Times New Roman"/>
                          <a:ea typeface="Times New Roman"/>
                        </a:rPr>
                        <a:t>[4] := 8;</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a:t>
                      </a:r>
                      <a:r>
                        <a:rPr lang="en-US" sz="1700" dirty="0" err="1">
                          <a:latin typeface="Times New Roman"/>
                          <a:ea typeface="Times New Roman"/>
                        </a:rPr>
                        <a:t>Dat</a:t>
                      </a:r>
                      <a:r>
                        <a:rPr lang="en-US" sz="1700" dirty="0">
                          <a:latin typeface="Times New Roman"/>
                          <a:ea typeface="Times New Roman"/>
                        </a:rPr>
                        <a:t>[5] := 6;</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a:t>
                      </a:r>
                      <a:r>
                        <a:rPr lang="en-US" sz="1700" dirty="0" err="1">
                          <a:latin typeface="Times New Roman"/>
                          <a:ea typeface="Times New Roman"/>
                        </a:rPr>
                        <a:t>Dat</a:t>
                      </a:r>
                      <a:r>
                        <a:rPr lang="en-US" sz="1700" dirty="0">
                          <a:latin typeface="Times New Roman"/>
                          <a:ea typeface="Times New Roman"/>
                        </a:rPr>
                        <a:t>[6] := 7;</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a:t>
                      </a:r>
                      <a:r>
                        <a:rPr lang="en-US" sz="1700" dirty="0" err="1">
                          <a:latin typeface="Times New Roman"/>
                          <a:ea typeface="Times New Roman"/>
                        </a:rPr>
                        <a:t>Dat</a:t>
                      </a:r>
                      <a:r>
                        <a:rPr lang="en-US" sz="1700" dirty="0">
                          <a:latin typeface="Times New Roman"/>
                          <a:ea typeface="Times New Roman"/>
                        </a:rPr>
                        <a:t>[7] := 10;</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day := 1;</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m := </a:t>
                      </a:r>
                      <a:r>
                        <a:rPr lang="en-US" sz="1700" dirty="0" err="1">
                          <a:latin typeface="Times New Roman"/>
                          <a:ea typeface="Times New Roman"/>
                        </a:rPr>
                        <a:t>Dat</a:t>
                      </a:r>
                      <a:r>
                        <a:rPr lang="en-US" sz="1700" dirty="0">
                          <a:latin typeface="Times New Roman"/>
                          <a:ea typeface="Times New Roman"/>
                        </a:rPr>
                        <a:t>[1];</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for k := 2 to 7 do</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if  m &gt; </a:t>
                      </a:r>
                      <a:r>
                        <a:rPr lang="en-US" sz="1700" dirty="0" err="1">
                          <a:latin typeface="Times New Roman"/>
                          <a:ea typeface="Times New Roman"/>
                        </a:rPr>
                        <a:t>Dat</a:t>
                      </a:r>
                      <a:r>
                        <a:rPr lang="en-US" sz="1700" dirty="0">
                          <a:latin typeface="Times New Roman"/>
                          <a:ea typeface="Times New Roman"/>
                        </a:rPr>
                        <a:t>[k] then</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begin</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m := </a:t>
                      </a:r>
                      <a:r>
                        <a:rPr lang="en-US" sz="1700" dirty="0" err="1">
                          <a:latin typeface="Times New Roman"/>
                          <a:ea typeface="Times New Roman"/>
                        </a:rPr>
                        <a:t>Dat</a:t>
                      </a:r>
                      <a:r>
                        <a:rPr lang="en-US" sz="1700" dirty="0">
                          <a:latin typeface="Times New Roman"/>
                          <a:ea typeface="Times New Roman"/>
                        </a:rPr>
                        <a:t>[k];</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day := k</a:t>
                      </a:r>
                      <a:endParaRPr lang="ru-RU" sz="1700" dirty="0">
                        <a:latin typeface="Times New Roman"/>
                        <a:ea typeface="Times New Roman"/>
                      </a:endParaRPr>
                    </a:p>
                    <a:p>
                      <a:pPr>
                        <a:spcAft>
                          <a:spcPts val="0"/>
                        </a:spcAft>
                        <a:tabLst>
                          <a:tab pos="270510" algn="l"/>
                          <a:tab pos="450215" algn="l"/>
                        </a:tabLst>
                      </a:pPr>
                      <a:r>
                        <a:rPr lang="en-US" sz="1700" dirty="0">
                          <a:latin typeface="Times New Roman"/>
                          <a:ea typeface="Times New Roman"/>
                        </a:rPr>
                        <a:t>		end;</a:t>
                      </a:r>
                      <a:endParaRPr lang="ru-RU" sz="1700" dirty="0">
                        <a:latin typeface="Times New Roman"/>
                        <a:ea typeface="Times New Roman"/>
                      </a:endParaRPr>
                    </a:p>
                    <a:p>
                      <a:pPr>
                        <a:spcAft>
                          <a:spcPts val="0"/>
                        </a:spcAft>
                        <a:tabLst>
                          <a:tab pos="270510" algn="l"/>
                          <a:tab pos="450215" algn="l"/>
                        </a:tabLst>
                      </a:pPr>
                      <a:r>
                        <a:rPr lang="en-US" sz="1700" dirty="0">
                          <a:latin typeface="Times New Roman"/>
                          <a:ea typeface="Times New Roman"/>
                        </a:rPr>
                        <a:t>	write (</a:t>
                      </a:r>
                      <a:r>
                        <a:rPr lang="en-US" sz="1700" dirty="0" err="1">
                          <a:latin typeface="Times New Roman"/>
                          <a:ea typeface="Times New Roman"/>
                        </a:rPr>
                        <a:t>Dat</a:t>
                      </a:r>
                      <a:r>
                        <a:rPr lang="en-US" sz="1700" dirty="0">
                          <a:latin typeface="Times New Roman"/>
                          <a:ea typeface="Times New Roman"/>
                        </a:rPr>
                        <a:t>[k])</a:t>
                      </a:r>
                      <a:endParaRPr lang="ru-RU" sz="1700" dirty="0">
                        <a:latin typeface="Times New Roman"/>
                        <a:ea typeface="Times New Roman"/>
                      </a:endParaRPr>
                    </a:p>
                    <a:p>
                      <a:pPr>
                        <a:spcAft>
                          <a:spcPts val="0"/>
                        </a:spcAft>
                      </a:pPr>
                      <a:r>
                        <a:rPr lang="en-US" sz="1700" dirty="0" smtClean="0">
                          <a:latin typeface="Times New Roman"/>
                          <a:ea typeface="Times New Roman"/>
                        </a:rPr>
                        <a:t>End.</a:t>
                      </a:r>
                      <a:endParaRPr lang="ru-RU" sz="1700" dirty="0">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US" sz="1700" dirty="0" err="1" smtClean="0">
                          <a:latin typeface="Times New Roman"/>
                          <a:ea typeface="Times New Roman"/>
                        </a:rPr>
                        <a:t>var</a:t>
                      </a:r>
                      <a:r>
                        <a:rPr lang="en-US" sz="1700" dirty="0" smtClean="0">
                          <a:latin typeface="Times New Roman"/>
                          <a:ea typeface="Times New Roman"/>
                        </a:rPr>
                        <a:t> </a:t>
                      </a:r>
                      <a:r>
                        <a:rPr lang="en-US" sz="1700" dirty="0">
                          <a:latin typeface="Times New Roman"/>
                          <a:ea typeface="Times New Roman"/>
                        </a:rPr>
                        <a:t>k, m, day: integer;</a:t>
                      </a:r>
                      <a:endParaRPr lang="ru-RU" sz="1700" dirty="0">
                        <a:latin typeface="Times New Roman"/>
                        <a:ea typeface="Times New Roman"/>
                      </a:endParaRPr>
                    </a:p>
                    <a:p>
                      <a:pPr>
                        <a:spcAft>
                          <a:spcPts val="0"/>
                        </a:spcAft>
                      </a:pPr>
                      <a:r>
                        <a:rPr lang="en-US" sz="1700" dirty="0" err="1">
                          <a:latin typeface="Times New Roman"/>
                          <a:ea typeface="Times New Roman"/>
                        </a:rPr>
                        <a:t>Dat</a:t>
                      </a:r>
                      <a:r>
                        <a:rPr lang="en-US" sz="1700" dirty="0">
                          <a:latin typeface="Times New Roman"/>
                          <a:ea typeface="Times New Roman"/>
                        </a:rPr>
                        <a:t>: array [1..7] of integer;</a:t>
                      </a:r>
                      <a:endParaRPr lang="ru-RU" sz="1700" dirty="0">
                        <a:latin typeface="Times New Roman"/>
                        <a:ea typeface="Times New Roman"/>
                      </a:endParaRPr>
                    </a:p>
                    <a:p>
                      <a:pPr>
                        <a:spcAft>
                          <a:spcPts val="0"/>
                        </a:spcAft>
                      </a:pPr>
                      <a:r>
                        <a:rPr lang="en-US" sz="1700" dirty="0">
                          <a:latin typeface="Times New Roman"/>
                          <a:ea typeface="Times New Roman"/>
                        </a:rPr>
                        <a:t>begin</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a:t>
                      </a:r>
                      <a:r>
                        <a:rPr lang="en-US" sz="1700" dirty="0" err="1">
                          <a:latin typeface="Times New Roman"/>
                          <a:ea typeface="Times New Roman"/>
                        </a:rPr>
                        <a:t>Dat</a:t>
                      </a:r>
                      <a:r>
                        <a:rPr lang="en-US" sz="1700" dirty="0">
                          <a:latin typeface="Times New Roman"/>
                          <a:ea typeface="Times New Roman"/>
                        </a:rPr>
                        <a:t>[1] := 7;</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a:t>
                      </a:r>
                      <a:r>
                        <a:rPr lang="en-US" sz="1700" dirty="0" err="1">
                          <a:latin typeface="Times New Roman"/>
                          <a:ea typeface="Times New Roman"/>
                        </a:rPr>
                        <a:t>Dat</a:t>
                      </a:r>
                      <a:r>
                        <a:rPr lang="en-US" sz="1700" dirty="0">
                          <a:latin typeface="Times New Roman"/>
                          <a:ea typeface="Times New Roman"/>
                        </a:rPr>
                        <a:t>[2] ;= 9;</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a:t>
                      </a:r>
                      <a:r>
                        <a:rPr lang="en-US" sz="1700" dirty="0" err="1">
                          <a:latin typeface="Times New Roman"/>
                          <a:ea typeface="Times New Roman"/>
                        </a:rPr>
                        <a:t>Dat</a:t>
                      </a:r>
                      <a:r>
                        <a:rPr lang="en-US" sz="1700" dirty="0">
                          <a:latin typeface="Times New Roman"/>
                          <a:ea typeface="Times New Roman"/>
                        </a:rPr>
                        <a:t>[3] := 10;</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a:t>
                      </a:r>
                      <a:r>
                        <a:rPr lang="en-US" sz="1700" dirty="0" err="1">
                          <a:latin typeface="Times New Roman"/>
                          <a:ea typeface="Times New Roman"/>
                        </a:rPr>
                        <a:t>Dat</a:t>
                      </a:r>
                      <a:r>
                        <a:rPr lang="en-US" sz="1700" dirty="0">
                          <a:latin typeface="Times New Roman"/>
                          <a:ea typeface="Times New Roman"/>
                        </a:rPr>
                        <a:t>[4] := 8;</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a:t>
                      </a:r>
                      <a:r>
                        <a:rPr lang="en-US" sz="1700" dirty="0" err="1">
                          <a:latin typeface="Times New Roman"/>
                          <a:ea typeface="Times New Roman"/>
                        </a:rPr>
                        <a:t>Dat</a:t>
                      </a:r>
                      <a:r>
                        <a:rPr lang="en-US" sz="1700" dirty="0">
                          <a:latin typeface="Times New Roman"/>
                          <a:ea typeface="Times New Roman"/>
                        </a:rPr>
                        <a:t>[5] := 6;</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a:t>
                      </a:r>
                      <a:r>
                        <a:rPr lang="en-US" sz="1700" dirty="0" err="1">
                          <a:latin typeface="Times New Roman"/>
                          <a:ea typeface="Times New Roman"/>
                        </a:rPr>
                        <a:t>Dat</a:t>
                      </a:r>
                      <a:r>
                        <a:rPr lang="en-US" sz="1700" dirty="0">
                          <a:latin typeface="Times New Roman"/>
                          <a:ea typeface="Times New Roman"/>
                        </a:rPr>
                        <a:t>[6] := 6;</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a:t>
                      </a:r>
                      <a:r>
                        <a:rPr lang="en-US" sz="1700" dirty="0" err="1">
                          <a:latin typeface="Times New Roman"/>
                          <a:ea typeface="Times New Roman"/>
                        </a:rPr>
                        <a:t>Dat</a:t>
                      </a:r>
                      <a:r>
                        <a:rPr lang="en-US" sz="1700" dirty="0">
                          <a:latin typeface="Times New Roman"/>
                          <a:ea typeface="Times New Roman"/>
                        </a:rPr>
                        <a:t>[7] := 6;</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day := 1;</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m := </a:t>
                      </a:r>
                      <a:r>
                        <a:rPr lang="en-US" sz="1700" dirty="0" err="1">
                          <a:latin typeface="Times New Roman"/>
                          <a:ea typeface="Times New Roman"/>
                        </a:rPr>
                        <a:t>Dat</a:t>
                      </a:r>
                      <a:r>
                        <a:rPr lang="en-US" sz="1700" dirty="0">
                          <a:latin typeface="Times New Roman"/>
                          <a:ea typeface="Times New Roman"/>
                        </a:rPr>
                        <a:t>[1];</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for k := 2 to 7 do</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if  m &lt; </a:t>
                      </a:r>
                      <a:r>
                        <a:rPr lang="en-US" sz="1700" dirty="0" err="1">
                          <a:latin typeface="Times New Roman"/>
                          <a:ea typeface="Times New Roman"/>
                        </a:rPr>
                        <a:t>Dat</a:t>
                      </a:r>
                      <a:r>
                        <a:rPr lang="en-US" sz="1700" dirty="0">
                          <a:latin typeface="Times New Roman"/>
                          <a:ea typeface="Times New Roman"/>
                        </a:rPr>
                        <a:t>[k] then</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begin</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m := </a:t>
                      </a:r>
                      <a:r>
                        <a:rPr lang="en-US" sz="1700" dirty="0" err="1">
                          <a:latin typeface="Times New Roman"/>
                          <a:ea typeface="Times New Roman"/>
                        </a:rPr>
                        <a:t>Dat</a:t>
                      </a:r>
                      <a:r>
                        <a:rPr lang="en-US" sz="1700" dirty="0">
                          <a:latin typeface="Times New Roman"/>
                          <a:ea typeface="Times New Roman"/>
                        </a:rPr>
                        <a:t>[k];</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day := k</a:t>
                      </a:r>
                      <a:endParaRPr lang="ru-RU" sz="1700" dirty="0">
                        <a:latin typeface="Times New Roman"/>
                        <a:ea typeface="Times New Roman"/>
                      </a:endParaRPr>
                    </a:p>
                    <a:p>
                      <a:pPr>
                        <a:spcAft>
                          <a:spcPts val="0"/>
                        </a:spcAft>
                        <a:tabLst>
                          <a:tab pos="270510" algn="l"/>
                          <a:tab pos="450215" algn="l"/>
                        </a:tabLst>
                      </a:pPr>
                      <a:r>
                        <a:rPr lang="en-US" sz="1700" dirty="0">
                          <a:latin typeface="Times New Roman"/>
                          <a:ea typeface="Times New Roman"/>
                        </a:rPr>
                        <a:t>		end;</a:t>
                      </a:r>
                      <a:endParaRPr lang="ru-RU" sz="1700" dirty="0">
                        <a:latin typeface="Times New Roman"/>
                        <a:ea typeface="Times New Roman"/>
                      </a:endParaRPr>
                    </a:p>
                    <a:p>
                      <a:pPr>
                        <a:spcAft>
                          <a:spcPts val="0"/>
                        </a:spcAft>
                        <a:tabLst>
                          <a:tab pos="270510" algn="l"/>
                          <a:tab pos="450215" algn="l"/>
                        </a:tabLst>
                      </a:pPr>
                      <a:r>
                        <a:rPr lang="en-US" sz="1700" dirty="0">
                          <a:latin typeface="Times New Roman"/>
                          <a:ea typeface="Times New Roman"/>
                        </a:rPr>
                        <a:t>	write (day)</a:t>
                      </a:r>
                      <a:endParaRPr lang="ru-RU" sz="1700" dirty="0">
                        <a:latin typeface="Times New Roman"/>
                        <a:ea typeface="Times New Roman"/>
                      </a:endParaRPr>
                    </a:p>
                    <a:p>
                      <a:pPr>
                        <a:spcAft>
                          <a:spcPts val="0"/>
                        </a:spcAft>
                      </a:pPr>
                      <a:r>
                        <a:rPr lang="en-US" sz="1700" dirty="0" smtClean="0">
                          <a:latin typeface="Times New Roman"/>
                          <a:ea typeface="Times New Roman"/>
                        </a:rPr>
                        <a:t>end.</a:t>
                      </a:r>
                      <a:endParaRPr lang="ru-RU" sz="17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US" sz="1700" dirty="0" err="1" smtClean="0">
                          <a:latin typeface="Times New Roman"/>
                          <a:ea typeface="Times New Roman"/>
                        </a:rPr>
                        <a:t>var</a:t>
                      </a:r>
                      <a:r>
                        <a:rPr lang="en-US" sz="1700" dirty="0" smtClean="0">
                          <a:latin typeface="Times New Roman"/>
                          <a:ea typeface="Times New Roman"/>
                        </a:rPr>
                        <a:t> </a:t>
                      </a:r>
                      <a:r>
                        <a:rPr lang="en-US" sz="1700" dirty="0">
                          <a:latin typeface="Times New Roman"/>
                          <a:ea typeface="Times New Roman"/>
                        </a:rPr>
                        <a:t>k, m: integer;</a:t>
                      </a:r>
                      <a:endParaRPr lang="ru-RU" sz="1700" dirty="0">
                        <a:latin typeface="Times New Roman"/>
                        <a:ea typeface="Times New Roman"/>
                      </a:endParaRPr>
                    </a:p>
                    <a:p>
                      <a:pPr>
                        <a:spcAft>
                          <a:spcPts val="0"/>
                        </a:spcAft>
                      </a:pPr>
                      <a:r>
                        <a:rPr lang="en-US" sz="1700" dirty="0" err="1">
                          <a:latin typeface="Times New Roman"/>
                          <a:ea typeface="Times New Roman"/>
                        </a:rPr>
                        <a:t>Dat</a:t>
                      </a:r>
                      <a:r>
                        <a:rPr lang="en-US" sz="1700" dirty="0">
                          <a:latin typeface="Times New Roman"/>
                          <a:ea typeface="Times New Roman"/>
                        </a:rPr>
                        <a:t>: array [1..7] of integer;</a:t>
                      </a:r>
                      <a:endParaRPr lang="ru-RU" sz="1700" dirty="0">
                        <a:latin typeface="Times New Roman"/>
                        <a:ea typeface="Times New Roman"/>
                      </a:endParaRPr>
                    </a:p>
                    <a:p>
                      <a:pPr>
                        <a:spcAft>
                          <a:spcPts val="0"/>
                        </a:spcAft>
                      </a:pPr>
                      <a:r>
                        <a:rPr lang="en-US" sz="1700" dirty="0">
                          <a:latin typeface="Times New Roman"/>
                          <a:ea typeface="Times New Roman"/>
                        </a:rPr>
                        <a:t>begin</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a:t>
                      </a:r>
                      <a:r>
                        <a:rPr lang="en-US" sz="1700" dirty="0" err="1">
                          <a:latin typeface="Times New Roman"/>
                          <a:ea typeface="Times New Roman"/>
                        </a:rPr>
                        <a:t>Dat</a:t>
                      </a:r>
                      <a:r>
                        <a:rPr lang="en-US" sz="1700" dirty="0">
                          <a:latin typeface="Times New Roman"/>
                          <a:ea typeface="Times New Roman"/>
                        </a:rPr>
                        <a:t>[1] := 20;</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a:t>
                      </a:r>
                      <a:r>
                        <a:rPr lang="en-US" sz="1700" dirty="0" err="1">
                          <a:latin typeface="Times New Roman"/>
                          <a:ea typeface="Times New Roman"/>
                        </a:rPr>
                        <a:t>Dat</a:t>
                      </a:r>
                      <a:r>
                        <a:rPr lang="en-US" sz="1700" dirty="0">
                          <a:latin typeface="Times New Roman"/>
                          <a:ea typeface="Times New Roman"/>
                        </a:rPr>
                        <a:t>[2] ;= 25;</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a:t>
                      </a:r>
                      <a:r>
                        <a:rPr lang="en-US" sz="1700" dirty="0" err="1">
                          <a:latin typeface="Times New Roman"/>
                          <a:ea typeface="Times New Roman"/>
                        </a:rPr>
                        <a:t>Dat</a:t>
                      </a:r>
                      <a:r>
                        <a:rPr lang="en-US" sz="1700" dirty="0">
                          <a:latin typeface="Times New Roman"/>
                          <a:ea typeface="Times New Roman"/>
                        </a:rPr>
                        <a:t>[3] := 19;</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a:t>
                      </a:r>
                      <a:r>
                        <a:rPr lang="en-US" sz="1700" dirty="0" err="1">
                          <a:latin typeface="Times New Roman"/>
                          <a:ea typeface="Times New Roman"/>
                        </a:rPr>
                        <a:t>Dat</a:t>
                      </a:r>
                      <a:r>
                        <a:rPr lang="en-US" sz="1700" dirty="0">
                          <a:latin typeface="Times New Roman"/>
                          <a:ea typeface="Times New Roman"/>
                        </a:rPr>
                        <a:t>[4] := 25;</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a:t>
                      </a:r>
                      <a:r>
                        <a:rPr lang="en-US" sz="1700" dirty="0" err="1">
                          <a:latin typeface="Times New Roman"/>
                          <a:ea typeface="Times New Roman"/>
                        </a:rPr>
                        <a:t>Dat</a:t>
                      </a:r>
                      <a:r>
                        <a:rPr lang="en-US" sz="1700" dirty="0">
                          <a:latin typeface="Times New Roman"/>
                          <a:ea typeface="Times New Roman"/>
                        </a:rPr>
                        <a:t>[5] := 26;</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a:t>
                      </a:r>
                      <a:r>
                        <a:rPr lang="en-US" sz="1700" dirty="0" err="1">
                          <a:latin typeface="Times New Roman"/>
                          <a:ea typeface="Times New Roman"/>
                        </a:rPr>
                        <a:t>Dat</a:t>
                      </a:r>
                      <a:r>
                        <a:rPr lang="en-US" sz="1700" dirty="0">
                          <a:latin typeface="Times New Roman"/>
                          <a:ea typeface="Times New Roman"/>
                        </a:rPr>
                        <a:t>[6] := 22;</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a:t>
                      </a:r>
                      <a:r>
                        <a:rPr lang="en-US" sz="1700" dirty="0" err="1">
                          <a:latin typeface="Times New Roman"/>
                          <a:ea typeface="Times New Roman"/>
                        </a:rPr>
                        <a:t>Dat</a:t>
                      </a:r>
                      <a:r>
                        <a:rPr lang="en-US" sz="1700" dirty="0">
                          <a:latin typeface="Times New Roman"/>
                          <a:ea typeface="Times New Roman"/>
                        </a:rPr>
                        <a:t>[7] := 24;</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m :=0;</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for k := 1 to 7 do</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if  (</a:t>
                      </a:r>
                      <a:r>
                        <a:rPr lang="en-US" sz="1700" dirty="0" err="1">
                          <a:latin typeface="Times New Roman"/>
                          <a:ea typeface="Times New Roman"/>
                        </a:rPr>
                        <a:t>Dat</a:t>
                      </a:r>
                      <a:r>
                        <a:rPr lang="en-US" sz="1700" dirty="0">
                          <a:latin typeface="Times New Roman"/>
                          <a:ea typeface="Times New Roman"/>
                        </a:rPr>
                        <a:t>[k] &gt;  22) and     </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a:t>
                      </a:r>
                      <a:r>
                        <a:rPr lang="en-US" sz="1700" dirty="0" err="1">
                          <a:latin typeface="Times New Roman"/>
                          <a:ea typeface="Times New Roman"/>
                        </a:rPr>
                        <a:t>Dat</a:t>
                      </a:r>
                      <a:r>
                        <a:rPr lang="en-US" sz="1700" dirty="0">
                          <a:latin typeface="Times New Roman"/>
                          <a:ea typeface="Times New Roman"/>
                        </a:rPr>
                        <a:t>[k] &lt;  26) then</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begin</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m := m + 1;</a:t>
                      </a:r>
                      <a:endParaRPr lang="ru-RU" sz="1700" dirty="0">
                        <a:latin typeface="Times New Roman"/>
                        <a:ea typeface="Times New Roman"/>
                      </a:endParaRPr>
                    </a:p>
                    <a:p>
                      <a:pPr>
                        <a:spcAft>
                          <a:spcPts val="0"/>
                        </a:spcAft>
                        <a:tabLst>
                          <a:tab pos="270510" algn="l"/>
                        </a:tabLst>
                      </a:pPr>
                      <a:r>
                        <a:rPr lang="en-US" sz="1700" dirty="0">
                          <a:latin typeface="Times New Roman"/>
                          <a:ea typeface="Times New Roman"/>
                        </a:rPr>
                        <a:t>	     end;</a:t>
                      </a:r>
                      <a:endParaRPr lang="ru-RU" sz="1700" dirty="0">
                        <a:latin typeface="Times New Roman"/>
                        <a:ea typeface="Times New Roman"/>
                      </a:endParaRPr>
                    </a:p>
                    <a:p>
                      <a:pPr>
                        <a:spcAft>
                          <a:spcPts val="0"/>
                        </a:spcAft>
                        <a:tabLst>
                          <a:tab pos="270510" algn="l"/>
                          <a:tab pos="450215" algn="l"/>
                        </a:tabLst>
                      </a:pPr>
                      <a:r>
                        <a:rPr lang="en-US" sz="1700" dirty="0">
                          <a:latin typeface="Times New Roman"/>
                          <a:ea typeface="Times New Roman"/>
                        </a:rPr>
                        <a:t>	</a:t>
                      </a:r>
                      <a:r>
                        <a:rPr lang="en-US" sz="1700" dirty="0" err="1">
                          <a:latin typeface="Times New Roman"/>
                          <a:ea typeface="Times New Roman"/>
                        </a:rPr>
                        <a:t>writeln</a:t>
                      </a:r>
                      <a:r>
                        <a:rPr lang="en-US" sz="1700" dirty="0">
                          <a:latin typeface="Times New Roman"/>
                          <a:ea typeface="Times New Roman"/>
                        </a:rPr>
                        <a:t> (m);</a:t>
                      </a:r>
                      <a:endParaRPr lang="ru-RU" sz="1700" dirty="0">
                        <a:latin typeface="Times New Roman"/>
                        <a:ea typeface="Times New Roman"/>
                      </a:endParaRPr>
                    </a:p>
                    <a:p>
                      <a:pPr>
                        <a:spcAft>
                          <a:spcPts val="0"/>
                        </a:spcAft>
                        <a:tabLst>
                          <a:tab pos="270510" algn="l"/>
                          <a:tab pos="450215" algn="l"/>
                        </a:tabLst>
                      </a:pPr>
                      <a:r>
                        <a:rPr lang="en-US" sz="1700" dirty="0">
                          <a:latin typeface="Times New Roman"/>
                          <a:ea typeface="Times New Roman"/>
                        </a:rPr>
                        <a:t>       </a:t>
                      </a:r>
                      <a:r>
                        <a:rPr lang="en-US" sz="1700" dirty="0" err="1">
                          <a:latin typeface="Times New Roman"/>
                          <a:ea typeface="Times New Roman"/>
                        </a:rPr>
                        <a:t>readln</a:t>
                      </a:r>
                      <a:endParaRPr lang="ru-RU" sz="1700" dirty="0">
                        <a:latin typeface="Times New Roman"/>
                        <a:ea typeface="Times New Roman"/>
                      </a:endParaRPr>
                    </a:p>
                    <a:p>
                      <a:pPr>
                        <a:spcAft>
                          <a:spcPts val="0"/>
                        </a:spcAft>
                      </a:pPr>
                      <a:r>
                        <a:rPr lang="en-US" sz="1700" dirty="0" smtClean="0">
                          <a:latin typeface="Times New Roman"/>
                          <a:ea typeface="Times New Roman"/>
                        </a:rPr>
                        <a:t>end.</a:t>
                      </a:r>
                      <a:endParaRPr lang="ru-RU" sz="17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2390">
                <a:tc>
                  <a:txBody>
                    <a:bodyPr/>
                    <a:lstStyle/>
                    <a:p>
                      <a:pPr>
                        <a:spcBef>
                          <a:spcPts val="1200"/>
                        </a:spcBef>
                        <a:spcAft>
                          <a:spcPts val="1200"/>
                        </a:spcAft>
                      </a:pPr>
                      <a:r>
                        <a:rPr lang="en-US" sz="1600" dirty="0" err="1">
                          <a:latin typeface="Times New Roman"/>
                          <a:ea typeface="Times New Roman"/>
                        </a:rPr>
                        <a:t>Ответ</a:t>
                      </a:r>
                      <a:r>
                        <a:rPr lang="en-US" sz="1600" dirty="0">
                          <a:latin typeface="Times New Roman"/>
                          <a:ea typeface="Times New Roman"/>
                        </a:rPr>
                        <a:t>: 6</a:t>
                      </a:r>
                      <a:endParaRPr lang="ru-RU" sz="1600" dirty="0">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1200"/>
                        </a:spcBef>
                        <a:spcAft>
                          <a:spcPts val="1200"/>
                        </a:spcAft>
                      </a:pPr>
                      <a:r>
                        <a:rPr lang="ru-RU" sz="1600" dirty="0">
                          <a:latin typeface="Times New Roman"/>
                          <a:ea typeface="Times New Roman"/>
                        </a:rPr>
                        <a:t>Ответ:</a:t>
                      </a:r>
                      <a:r>
                        <a:rPr lang="en-US" sz="1600" dirty="0">
                          <a:latin typeface="Times New Roman"/>
                          <a:ea typeface="Times New Roman"/>
                        </a:rPr>
                        <a:t> 3</a:t>
                      </a:r>
                      <a:endParaRPr lang="ru-RU" sz="16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1200"/>
                        </a:spcBef>
                        <a:spcAft>
                          <a:spcPts val="1200"/>
                        </a:spcAft>
                      </a:pPr>
                      <a:r>
                        <a:rPr lang="ru-RU" sz="1600" dirty="0">
                          <a:latin typeface="Times New Roman"/>
                          <a:ea typeface="Times New Roman"/>
                        </a:rPr>
                        <a:t>Ответ:</a:t>
                      </a:r>
                      <a:r>
                        <a:rPr lang="en-US" sz="1600" dirty="0">
                          <a:latin typeface="Times New Roman"/>
                          <a:ea typeface="Times New Roman"/>
                        </a:rPr>
                        <a:t> 3</a:t>
                      </a:r>
                      <a:endParaRPr lang="ru-RU" sz="16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260648"/>
            <a:ext cx="8496944" cy="1938992"/>
          </a:xfrm>
          <a:prstGeom prst="rect">
            <a:avLst/>
          </a:prstGeom>
          <a:noFill/>
        </p:spPr>
        <p:txBody>
          <a:bodyPr wrap="square" rtlCol="0">
            <a:spAutoFit/>
          </a:bodyPr>
          <a:lstStyle/>
          <a:p>
            <a:r>
              <a:rPr lang="ru-RU" sz="2400" u="sng" dirty="0"/>
              <a:t>Задание В1</a:t>
            </a:r>
            <a:r>
              <a:rPr lang="en-US" sz="2400" u="sng" dirty="0" smtClean="0"/>
              <a:t>1</a:t>
            </a:r>
            <a:endParaRPr lang="ru-RU" sz="2400" dirty="0"/>
          </a:p>
          <a:p>
            <a:r>
              <a:rPr lang="ru-RU" sz="2400" dirty="0"/>
              <a:t>На рисунке схема дорог, связывающая города А, Б, В, Г, Д, Е, К. По каждой дороге можно двигаться только в одном направлении, указанном стрелкой. Сколько существует различных путей из города А в город К</a:t>
            </a:r>
            <a:r>
              <a:rPr lang="ru-RU" sz="2400" dirty="0" smtClean="0"/>
              <a:t>?</a:t>
            </a:r>
            <a:endParaRPr lang="ru-RU" sz="2400" dirty="0"/>
          </a:p>
        </p:txBody>
      </p:sp>
      <p:grpSp>
        <p:nvGrpSpPr>
          <p:cNvPr id="40962" name="Group 2"/>
          <p:cNvGrpSpPr>
            <a:grpSpLocks/>
          </p:cNvGrpSpPr>
          <p:nvPr/>
        </p:nvGrpSpPr>
        <p:grpSpPr bwMode="auto">
          <a:xfrm>
            <a:off x="3059832" y="2204864"/>
            <a:ext cx="2933700" cy="1719262"/>
            <a:chOff x="1515" y="8832"/>
            <a:chExt cx="4620" cy="2707"/>
          </a:xfrm>
        </p:grpSpPr>
        <p:cxnSp>
          <p:nvCxnSpPr>
            <p:cNvPr id="40963" name="AutoShape 3"/>
            <p:cNvCxnSpPr>
              <a:cxnSpLocks noChangeShapeType="1"/>
            </p:cNvCxnSpPr>
            <p:nvPr/>
          </p:nvCxnSpPr>
          <p:spPr bwMode="auto">
            <a:xfrm>
              <a:off x="2025" y="10127"/>
              <a:ext cx="1380" cy="0"/>
            </a:xfrm>
            <a:prstGeom prst="straightConnector1">
              <a:avLst/>
            </a:prstGeom>
            <a:noFill/>
            <a:ln w="9525">
              <a:solidFill>
                <a:srgbClr val="000000"/>
              </a:solidFill>
              <a:round/>
              <a:headEnd/>
              <a:tailEnd type="triangle" w="med" len="med"/>
            </a:ln>
          </p:spPr>
        </p:cxnSp>
        <p:cxnSp>
          <p:nvCxnSpPr>
            <p:cNvPr id="40964" name="AutoShape 4"/>
            <p:cNvCxnSpPr>
              <a:cxnSpLocks noChangeShapeType="1"/>
            </p:cNvCxnSpPr>
            <p:nvPr/>
          </p:nvCxnSpPr>
          <p:spPr bwMode="auto">
            <a:xfrm flipV="1">
              <a:off x="2025" y="9302"/>
              <a:ext cx="885" cy="825"/>
            </a:xfrm>
            <a:prstGeom prst="straightConnector1">
              <a:avLst/>
            </a:prstGeom>
            <a:noFill/>
            <a:ln w="9525">
              <a:solidFill>
                <a:srgbClr val="000000"/>
              </a:solidFill>
              <a:round/>
              <a:headEnd/>
              <a:tailEnd type="triangle" w="med" len="med"/>
            </a:ln>
          </p:spPr>
        </p:cxnSp>
        <p:cxnSp>
          <p:nvCxnSpPr>
            <p:cNvPr id="40965" name="AutoShape 5"/>
            <p:cNvCxnSpPr>
              <a:cxnSpLocks noChangeShapeType="1"/>
            </p:cNvCxnSpPr>
            <p:nvPr/>
          </p:nvCxnSpPr>
          <p:spPr bwMode="auto">
            <a:xfrm>
              <a:off x="2025" y="10127"/>
              <a:ext cx="885" cy="840"/>
            </a:xfrm>
            <a:prstGeom prst="straightConnector1">
              <a:avLst/>
            </a:prstGeom>
            <a:noFill/>
            <a:ln w="9525">
              <a:solidFill>
                <a:srgbClr val="000000"/>
              </a:solidFill>
              <a:round/>
              <a:headEnd/>
              <a:tailEnd type="triangle" w="med" len="med"/>
            </a:ln>
          </p:spPr>
        </p:cxnSp>
        <p:cxnSp>
          <p:nvCxnSpPr>
            <p:cNvPr id="40966" name="AutoShape 6"/>
            <p:cNvCxnSpPr>
              <a:cxnSpLocks noChangeShapeType="1"/>
            </p:cNvCxnSpPr>
            <p:nvPr/>
          </p:nvCxnSpPr>
          <p:spPr bwMode="auto">
            <a:xfrm>
              <a:off x="3030" y="9302"/>
              <a:ext cx="1455" cy="0"/>
            </a:xfrm>
            <a:prstGeom prst="straightConnector1">
              <a:avLst/>
            </a:prstGeom>
            <a:noFill/>
            <a:ln w="9525">
              <a:solidFill>
                <a:srgbClr val="000000"/>
              </a:solidFill>
              <a:round/>
              <a:headEnd/>
              <a:tailEnd type="triangle" w="med" len="med"/>
            </a:ln>
          </p:spPr>
        </p:cxnSp>
        <p:cxnSp>
          <p:nvCxnSpPr>
            <p:cNvPr id="40967" name="AutoShape 7"/>
            <p:cNvCxnSpPr>
              <a:cxnSpLocks noChangeShapeType="1"/>
            </p:cNvCxnSpPr>
            <p:nvPr/>
          </p:nvCxnSpPr>
          <p:spPr bwMode="auto">
            <a:xfrm>
              <a:off x="2910" y="9302"/>
              <a:ext cx="495" cy="705"/>
            </a:xfrm>
            <a:prstGeom prst="straightConnector1">
              <a:avLst/>
            </a:prstGeom>
            <a:noFill/>
            <a:ln w="9525">
              <a:solidFill>
                <a:srgbClr val="000000"/>
              </a:solidFill>
              <a:round/>
              <a:headEnd/>
              <a:tailEnd type="triangle" w="med" len="med"/>
            </a:ln>
          </p:spPr>
        </p:cxnSp>
        <p:cxnSp>
          <p:nvCxnSpPr>
            <p:cNvPr id="40968" name="AutoShape 8"/>
            <p:cNvCxnSpPr>
              <a:cxnSpLocks noChangeShapeType="1"/>
            </p:cNvCxnSpPr>
            <p:nvPr/>
          </p:nvCxnSpPr>
          <p:spPr bwMode="auto">
            <a:xfrm>
              <a:off x="3525" y="10127"/>
              <a:ext cx="2130" cy="0"/>
            </a:xfrm>
            <a:prstGeom prst="straightConnector1">
              <a:avLst/>
            </a:prstGeom>
            <a:noFill/>
            <a:ln w="9525">
              <a:solidFill>
                <a:srgbClr val="000000"/>
              </a:solidFill>
              <a:round/>
              <a:headEnd/>
              <a:tailEnd type="triangle" w="med" len="med"/>
            </a:ln>
          </p:spPr>
        </p:cxnSp>
        <p:cxnSp>
          <p:nvCxnSpPr>
            <p:cNvPr id="40969" name="AutoShape 9"/>
            <p:cNvCxnSpPr>
              <a:cxnSpLocks noChangeShapeType="1"/>
            </p:cNvCxnSpPr>
            <p:nvPr/>
          </p:nvCxnSpPr>
          <p:spPr bwMode="auto">
            <a:xfrm flipV="1">
              <a:off x="2910" y="10217"/>
              <a:ext cx="495" cy="750"/>
            </a:xfrm>
            <a:prstGeom prst="straightConnector1">
              <a:avLst/>
            </a:prstGeom>
            <a:noFill/>
            <a:ln w="9525">
              <a:solidFill>
                <a:srgbClr val="000000"/>
              </a:solidFill>
              <a:round/>
              <a:headEnd/>
              <a:tailEnd type="triangle" w="med" len="med"/>
            </a:ln>
          </p:spPr>
        </p:cxnSp>
        <p:cxnSp>
          <p:nvCxnSpPr>
            <p:cNvPr id="40970" name="AutoShape 10"/>
            <p:cNvCxnSpPr>
              <a:cxnSpLocks noChangeShapeType="1"/>
            </p:cNvCxnSpPr>
            <p:nvPr/>
          </p:nvCxnSpPr>
          <p:spPr bwMode="auto">
            <a:xfrm>
              <a:off x="4530" y="9302"/>
              <a:ext cx="1200" cy="705"/>
            </a:xfrm>
            <a:prstGeom prst="straightConnector1">
              <a:avLst/>
            </a:prstGeom>
            <a:noFill/>
            <a:ln w="9525">
              <a:solidFill>
                <a:srgbClr val="000000"/>
              </a:solidFill>
              <a:round/>
              <a:headEnd/>
              <a:tailEnd type="triangle" w="med" len="med"/>
            </a:ln>
          </p:spPr>
        </p:cxnSp>
        <p:cxnSp>
          <p:nvCxnSpPr>
            <p:cNvPr id="40971" name="AutoShape 11"/>
            <p:cNvCxnSpPr>
              <a:cxnSpLocks noChangeShapeType="1"/>
            </p:cNvCxnSpPr>
            <p:nvPr/>
          </p:nvCxnSpPr>
          <p:spPr bwMode="auto">
            <a:xfrm>
              <a:off x="3075" y="9302"/>
              <a:ext cx="2580" cy="705"/>
            </a:xfrm>
            <a:prstGeom prst="straightConnector1">
              <a:avLst/>
            </a:prstGeom>
            <a:noFill/>
            <a:ln w="9525">
              <a:solidFill>
                <a:srgbClr val="000000"/>
              </a:solidFill>
              <a:round/>
              <a:headEnd/>
              <a:tailEnd type="triangle" w="med" len="med"/>
            </a:ln>
          </p:spPr>
        </p:cxnSp>
        <p:cxnSp>
          <p:nvCxnSpPr>
            <p:cNvPr id="40972" name="AutoShape 12"/>
            <p:cNvCxnSpPr>
              <a:cxnSpLocks noChangeShapeType="1"/>
            </p:cNvCxnSpPr>
            <p:nvPr/>
          </p:nvCxnSpPr>
          <p:spPr bwMode="auto">
            <a:xfrm flipV="1">
              <a:off x="3075" y="10217"/>
              <a:ext cx="2445" cy="750"/>
            </a:xfrm>
            <a:prstGeom prst="straightConnector1">
              <a:avLst/>
            </a:prstGeom>
            <a:noFill/>
            <a:ln w="9525">
              <a:solidFill>
                <a:srgbClr val="000000"/>
              </a:solidFill>
              <a:round/>
              <a:headEnd/>
              <a:tailEnd type="triangle" w="med" len="med"/>
            </a:ln>
          </p:spPr>
        </p:cxnSp>
        <p:cxnSp>
          <p:nvCxnSpPr>
            <p:cNvPr id="40973" name="AutoShape 13"/>
            <p:cNvCxnSpPr>
              <a:cxnSpLocks noChangeShapeType="1"/>
            </p:cNvCxnSpPr>
            <p:nvPr/>
          </p:nvCxnSpPr>
          <p:spPr bwMode="auto">
            <a:xfrm flipV="1">
              <a:off x="4530" y="10217"/>
              <a:ext cx="1200" cy="750"/>
            </a:xfrm>
            <a:prstGeom prst="straightConnector1">
              <a:avLst/>
            </a:prstGeom>
            <a:noFill/>
            <a:ln w="9525">
              <a:solidFill>
                <a:srgbClr val="000000"/>
              </a:solidFill>
              <a:round/>
              <a:headEnd/>
              <a:tailEnd type="triangle" w="med" len="med"/>
            </a:ln>
          </p:spPr>
        </p:cxnSp>
        <p:cxnSp>
          <p:nvCxnSpPr>
            <p:cNvPr id="40974" name="AutoShape 14"/>
            <p:cNvCxnSpPr>
              <a:cxnSpLocks noChangeShapeType="1"/>
            </p:cNvCxnSpPr>
            <p:nvPr/>
          </p:nvCxnSpPr>
          <p:spPr bwMode="auto">
            <a:xfrm>
              <a:off x="3030" y="10967"/>
              <a:ext cx="1455" cy="0"/>
            </a:xfrm>
            <a:prstGeom prst="straightConnector1">
              <a:avLst/>
            </a:prstGeom>
            <a:noFill/>
            <a:ln w="9525">
              <a:solidFill>
                <a:srgbClr val="000000"/>
              </a:solidFill>
              <a:round/>
              <a:headEnd/>
              <a:tailEnd type="triangle" w="med" len="med"/>
            </a:ln>
          </p:spPr>
        </p:cxnSp>
        <p:sp>
          <p:nvSpPr>
            <p:cNvPr id="40975" name="Oval 15"/>
            <p:cNvSpPr>
              <a:spLocks noChangeArrowheads="1"/>
            </p:cNvSpPr>
            <p:nvPr/>
          </p:nvSpPr>
          <p:spPr bwMode="auto">
            <a:xfrm>
              <a:off x="4485" y="10844"/>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40976" name="Oval 16"/>
            <p:cNvSpPr>
              <a:spLocks noChangeArrowheads="1"/>
            </p:cNvSpPr>
            <p:nvPr/>
          </p:nvSpPr>
          <p:spPr bwMode="auto">
            <a:xfrm>
              <a:off x="1920" y="10019"/>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40977" name="Oval 17"/>
            <p:cNvSpPr>
              <a:spLocks noChangeArrowheads="1"/>
            </p:cNvSpPr>
            <p:nvPr/>
          </p:nvSpPr>
          <p:spPr bwMode="auto">
            <a:xfrm>
              <a:off x="2910" y="9215"/>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40978" name="Oval 18"/>
            <p:cNvSpPr>
              <a:spLocks noChangeArrowheads="1"/>
            </p:cNvSpPr>
            <p:nvPr/>
          </p:nvSpPr>
          <p:spPr bwMode="auto">
            <a:xfrm>
              <a:off x="5655" y="10007"/>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40979" name="Oval 19"/>
            <p:cNvSpPr>
              <a:spLocks noChangeArrowheads="1"/>
            </p:cNvSpPr>
            <p:nvPr/>
          </p:nvSpPr>
          <p:spPr bwMode="auto">
            <a:xfrm>
              <a:off x="2832" y="10967"/>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40980" name="Oval 20"/>
            <p:cNvSpPr>
              <a:spLocks noChangeArrowheads="1"/>
            </p:cNvSpPr>
            <p:nvPr/>
          </p:nvSpPr>
          <p:spPr bwMode="auto">
            <a:xfrm>
              <a:off x="4485" y="9215"/>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40981" name="Oval 21"/>
            <p:cNvSpPr>
              <a:spLocks noChangeArrowheads="1"/>
            </p:cNvSpPr>
            <p:nvPr/>
          </p:nvSpPr>
          <p:spPr bwMode="auto">
            <a:xfrm>
              <a:off x="3405" y="10019"/>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40982" name="Text Box 22"/>
            <p:cNvSpPr txBox="1">
              <a:spLocks noChangeArrowheads="1"/>
            </p:cNvSpPr>
            <p:nvPr/>
          </p:nvSpPr>
          <p:spPr bwMode="auto">
            <a:xfrm>
              <a:off x="1515" y="10007"/>
              <a:ext cx="405" cy="3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А</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0983" name="Text Box 23"/>
            <p:cNvSpPr txBox="1">
              <a:spLocks noChangeArrowheads="1"/>
            </p:cNvSpPr>
            <p:nvPr/>
          </p:nvSpPr>
          <p:spPr bwMode="auto">
            <a:xfrm>
              <a:off x="5730" y="9843"/>
              <a:ext cx="405" cy="3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К</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0984" name="Text Box 24"/>
            <p:cNvSpPr txBox="1">
              <a:spLocks noChangeArrowheads="1"/>
            </p:cNvSpPr>
            <p:nvPr/>
          </p:nvSpPr>
          <p:spPr bwMode="auto">
            <a:xfrm>
              <a:off x="2625" y="8928"/>
              <a:ext cx="405" cy="3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Б</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0985" name="Oval 25"/>
            <p:cNvSpPr>
              <a:spLocks noChangeArrowheads="1"/>
            </p:cNvSpPr>
            <p:nvPr/>
          </p:nvSpPr>
          <p:spPr bwMode="auto">
            <a:xfrm>
              <a:off x="4485" y="9215"/>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40986" name="Text Box 26"/>
            <p:cNvSpPr txBox="1">
              <a:spLocks noChangeArrowheads="1"/>
            </p:cNvSpPr>
            <p:nvPr/>
          </p:nvSpPr>
          <p:spPr bwMode="auto">
            <a:xfrm>
              <a:off x="4530" y="8832"/>
              <a:ext cx="405" cy="4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Д</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0987" name="Text Box 27"/>
            <p:cNvSpPr txBox="1">
              <a:spLocks noChangeArrowheads="1"/>
            </p:cNvSpPr>
            <p:nvPr/>
          </p:nvSpPr>
          <p:spPr bwMode="auto">
            <a:xfrm>
              <a:off x="3525" y="9753"/>
              <a:ext cx="405" cy="3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В</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0988" name="Text Box 28"/>
            <p:cNvSpPr txBox="1">
              <a:spLocks noChangeArrowheads="1"/>
            </p:cNvSpPr>
            <p:nvPr/>
          </p:nvSpPr>
          <p:spPr bwMode="auto">
            <a:xfrm>
              <a:off x="4380" y="11165"/>
              <a:ext cx="405" cy="3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Е</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0989" name="Text Box 29"/>
            <p:cNvSpPr txBox="1">
              <a:spLocks noChangeArrowheads="1"/>
            </p:cNvSpPr>
            <p:nvPr/>
          </p:nvSpPr>
          <p:spPr bwMode="auto">
            <a:xfrm>
              <a:off x="2505" y="11042"/>
              <a:ext cx="405" cy="3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Г</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2" name="TextBox 31"/>
          <p:cNvSpPr txBox="1"/>
          <p:nvPr/>
        </p:nvSpPr>
        <p:spPr>
          <a:xfrm>
            <a:off x="395536" y="4180344"/>
            <a:ext cx="8496944" cy="2677656"/>
          </a:xfrm>
          <a:prstGeom prst="rect">
            <a:avLst/>
          </a:prstGeom>
          <a:noFill/>
        </p:spPr>
        <p:txBody>
          <a:bodyPr wrap="square" rtlCol="0">
            <a:spAutoFit/>
          </a:bodyPr>
          <a:lstStyle/>
          <a:p>
            <a:r>
              <a:rPr lang="ru-RU" sz="2400" dirty="0"/>
              <a:t>Анализируем путь от города А до города Б и далее.</a:t>
            </a:r>
          </a:p>
          <a:p>
            <a:r>
              <a:rPr lang="ru-RU" sz="2400" dirty="0"/>
              <a:t>Возможные варианты: А-Б-Д-К, А-Б-К, А-Б-В-К. Получили три варианта пути.</a:t>
            </a:r>
          </a:p>
          <a:p>
            <a:r>
              <a:rPr lang="ru-RU" sz="2400" dirty="0"/>
              <a:t>Путь из А в К через В только один – А-В-К.</a:t>
            </a:r>
          </a:p>
          <a:p>
            <a:r>
              <a:rPr lang="ru-RU" sz="2400" dirty="0"/>
              <a:t>Рассматриваем путь от А до Г и далее. Варианты: А-Г-Е-К, А-Г-К, А-Г-В-К. Итого – три пути.  Всего вариантов: 3 + 1 + 3 =7.</a:t>
            </a:r>
          </a:p>
          <a:p>
            <a:r>
              <a:rPr lang="ru-RU" sz="2400" dirty="0"/>
              <a:t>Ответ: </a:t>
            </a:r>
            <a:r>
              <a:rPr lang="ru-RU" sz="2400" dirty="0" smtClean="0"/>
              <a:t>7</a:t>
            </a:r>
            <a:endParaRPr lang="ru-RU" sz="2400" dirty="0"/>
          </a:p>
        </p:txBody>
      </p:sp>
      <p:sp>
        <p:nvSpPr>
          <p:cNvPr id="33" name="TextBox 32"/>
          <p:cNvSpPr txBox="1"/>
          <p:nvPr/>
        </p:nvSpPr>
        <p:spPr>
          <a:xfrm>
            <a:off x="395536" y="3717032"/>
            <a:ext cx="2736304" cy="461665"/>
          </a:xfrm>
          <a:prstGeom prst="rect">
            <a:avLst/>
          </a:prstGeom>
          <a:noFill/>
        </p:spPr>
        <p:txBody>
          <a:bodyPr wrap="square" rtlCol="0">
            <a:spAutoFit/>
          </a:bodyPr>
          <a:lstStyle/>
          <a:p>
            <a:r>
              <a:rPr lang="ru-RU" sz="2400" dirty="0" smtClean="0"/>
              <a:t>Решение задачи:</a:t>
            </a:r>
            <a:endParaRPr lang="ru-RU"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60648"/>
            <a:ext cx="8280920" cy="1200329"/>
          </a:xfrm>
          <a:prstGeom prst="rect">
            <a:avLst/>
          </a:prstGeom>
          <a:noFill/>
        </p:spPr>
        <p:txBody>
          <a:bodyPr wrap="square" rtlCol="0">
            <a:spAutoFit/>
          </a:bodyPr>
          <a:lstStyle/>
          <a:p>
            <a:r>
              <a:rPr lang="ru-RU" sz="2400" dirty="0"/>
              <a:t>Проверь себя.</a:t>
            </a:r>
          </a:p>
          <a:p>
            <a:r>
              <a:rPr lang="ru-RU" sz="2400" dirty="0" smtClean="0"/>
              <a:t>Реши аналогичное задание для следующих схем и сверь с ответом.</a:t>
            </a:r>
            <a:endParaRPr lang="ru-RU" sz="2400" dirty="0"/>
          </a:p>
        </p:txBody>
      </p:sp>
      <p:grpSp>
        <p:nvGrpSpPr>
          <p:cNvPr id="39937" name="Group 1"/>
          <p:cNvGrpSpPr>
            <a:grpSpLocks/>
          </p:cNvGrpSpPr>
          <p:nvPr/>
        </p:nvGrpSpPr>
        <p:grpSpPr bwMode="auto">
          <a:xfrm>
            <a:off x="1619672" y="1196752"/>
            <a:ext cx="3662858" cy="2448272"/>
            <a:chOff x="1563" y="1260"/>
            <a:chExt cx="4407" cy="2580"/>
          </a:xfrm>
        </p:grpSpPr>
        <p:sp>
          <p:nvSpPr>
            <p:cNvPr id="39938" name="Text Box 2"/>
            <p:cNvSpPr txBox="1">
              <a:spLocks noChangeArrowheads="1"/>
            </p:cNvSpPr>
            <p:nvPr/>
          </p:nvSpPr>
          <p:spPr bwMode="auto">
            <a:xfrm>
              <a:off x="1563" y="2349"/>
              <a:ext cx="402" cy="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А</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39939" name="Group 3"/>
            <p:cNvGrpSpPr>
              <a:grpSpLocks/>
            </p:cNvGrpSpPr>
            <p:nvPr/>
          </p:nvGrpSpPr>
          <p:grpSpPr bwMode="auto">
            <a:xfrm>
              <a:off x="1935" y="1260"/>
              <a:ext cx="4035" cy="2580"/>
              <a:chOff x="2025" y="1170"/>
              <a:chExt cx="4035" cy="2580"/>
            </a:xfrm>
          </p:grpSpPr>
          <p:cxnSp>
            <p:nvCxnSpPr>
              <p:cNvPr id="39940" name="AutoShape 4"/>
              <p:cNvCxnSpPr>
                <a:cxnSpLocks noChangeShapeType="1"/>
              </p:cNvCxnSpPr>
              <p:nvPr/>
            </p:nvCxnSpPr>
            <p:spPr bwMode="auto">
              <a:xfrm>
                <a:off x="2130" y="2445"/>
                <a:ext cx="1380" cy="0"/>
              </a:xfrm>
              <a:prstGeom prst="straightConnector1">
                <a:avLst/>
              </a:prstGeom>
              <a:noFill/>
              <a:ln w="9525">
                <a:solidFill>
                  <a:srgbClr val="000000"/>
                </a:solidFill>
                <a:round/>
                <a:headEnd/>
                <a:tailEnd type="triangle" w="med" len="med"/>
              </a:ln>
            </p:spPr>
          </p:cxnSp>
          <p:cxnSp>
            <p:nvCxnSpPr>
              <p:cNvPr id="39941" name="AutoShape 5"/>
              <p:cNvCxnSpPr>
                <a:cxnSpLocks noChangeShapeType="1"/>
              </p:cNvCxnSpPr>
              <p:nvPr/>
            </p:nvCxnSpPr>
            <p:spPr bwMode="auto">
              <a:xfrm>
                <a:off x="3105" y="1515"/>
                <a:ext cx="1350" cy="0"/>
              </a:xfrm>
              <a:prstGeom prst="straightConnector1">
                <a:avLst/>
              </a:prstGeom>
              <a:noFill/>
              <a:ln w="9525">
                <a:solidFill>
                  <a:srgbClr val="000000"/>
                </a:solidFill>
                <a:round/>
                <a:headEnd/>
                <a:tailEnd type="triangle" w="med" len="med"/>
              </a:ln>
            </p:spPr>
          </p:cxnSp>
          <p:cxnSp>
            <p:nvCxnSpPr>
              <p:cNvPr id="39942" name="AutoShape 6"/>
              <p:cNvCxnSpPr>
                <a:cxnSpLocks noChangeShapeType="1"/>
              </p:cNvCxnSpPr>
              <p:nvPr/>
            </p:nvCxnSpPr>
            <p:spPr bwMode="auto">
              <a:xfrm flipH="1" flipV="1">
                <a:off x="3087" y="1635"/>
                <a:ext cx="423" cy="675"/>
              </a:xfrm>
              <a:prstGeom prst="straightConnector1">
                <a:avLst/>
              </a:prstGeom>
              <a:noFill/>
              <a:ln w="9525">
                <a:solidFill>
                  <a:srgbClr val="000000"/>
                </a:solidFill>
                <a:round/>
                <a:headEnd/>
                <a:tailEnd type="triangle" w="med" len="med"/>
              </a:ln>
            </p:spPr>
          </p:cxnSp>
          <p:cxnSp>
            <p:nvCxnSpPr>
              <p:cNvPr id="39943" name="AutoShape 7"/>
              <p:cNvCxnSpPr>
                <a:cxnSpLocks noChangeShapeType="1"/>
              </p:cNvCxnSpPr>
              <p:nvPr/>
            </p:nvCxnSpPr>
            <p:spPr bwMode="auto">
              <a:xfrm>
                <a:off x="3663" y="2445"/>
                <a:ext cx="1752" cy="0"/>
              </a:xfrm>
              <a:prstGeom prst="straightConnector1">
                <a:avLst/>
              </a:prstGeom>
              <a:noFill/>
              <a:ln w="9525">
                <a:solidFill>
                  <a:srgbClr val="000000"/>
                </a:solidFill>
                <a:round/>
                <a:headEnd/>
                <a:tailEnd type="triangle" w="med" len="med"/>
              </a:ln>
            </p:spPr>
          </p:cxnSp>
          <p:cxnSp>
            <p:nvCxnSpPr>
              <p:cNvPr id="39944" name="AutoShape 8"/>
              <p:cNvCxnSpPr>
                <a:cxnSpLocks noChangeShapeType="1"/>
              </p:cNvCxnSpPr>
              <p:nvPr/>
            </p:nvCxnSpPr>
            <p:spPr bwMode="auto">
              <a:xfrm>
                <a:off x="4650" y="1620"/>
                <a:ext cx="960" cy="825"/>
              </a:xfrm>
              <a:prstGeom prst="straightConnector1">
                <a:avLst/>
              </a:prstGeom>
              <a:noFill/>
              <a:ln w="9525">
                <a:solidFill>
                  <a:srgbClr val="000000"/>
                </a:solidFill>
                <a:round/>
                <a:headEnd/>
                <a:tailEnd type="triangle" w="med" len="med"/>
              </a:ln>
            </p:spPr>
          </p:cxnSp>
          <p:cxnSp>
            <p:nvCxnSpPr>
              <p:cNvPr id="39945" name="AutoShape 9"/>
              <p:cNvCxnSpPr>
                <a:cxnSpLocks noChangeShapeType="1"/>
              </p:cNvCxnSpPr>
              <p:nvPr/>
            </p:nvCxnSpPr>
            <p:spPr bwMode="auto">
              <a:xfrm flipV="1">
                <a:off x="4575" y="2445"/>
                <a:ext cx="930" cy="870"/>
              </a:xfrm>
              <a:prstGeom prst="straightConnector1">
                <a:avLst/>
              </a:prstGeom>
              <a:noFill/>
              <a:ln w="9525">
                <a:solidFill>
                  <a:srgbClr val="000000"/>
                </a:solidFill>
                <a:round/>
                <a:headEnd/>
                <a:tailEnd type="triangle" w="med" len="med"/>
              </a:ln>
            </p:spPr>
          </p:cxnSp>
          <p:cxnSp>
            <p:nvCxnSpPr>
              <p:cNvPr id="39946" name="AutoShape 10"/>
              <p:cNvCxnSpPr>
                <a:cxnSpLocks noChangeShapeType="1"/>
              </p:cNvCxnSpPr>
              <p:nvPr/>
            </p:nvCxnSpPr>
            <p:spPr bwMode="auto">
              <a:xfrm flipV="1">
                <a:off x="3663" y="1635"/>
                <a:ext cx="867" cy="734"/>
              </a:xfrm>
              <a:prstGeom prst="straightConnector1">
                <a:avLst/>
              </a:prstGeom>
              <a:noFill/>
              <a:ln w="9525">
                <a:solidFill>
                  <a:srgbClr val="000000"/>
                </a:solidFill>
                <a:round/>
                <a:headEnd/>
                <a:tailEnd type="triangle" w="med" len="med"/>
              </a:ln>
            </p:spPr>
          </p:cxnSp>
          <p:cxnSp>
            <p:nvCxnSpPr>
              <p:cNvPr id="39947" name="AutoShape 11"/>
              <p:cNvCxnSpPr>
                <a:cxnSpLocks noChangeShapeType="1"/>
              </p:cNvCxnSpPr>
              <p:nvPr/>
            </p:nvCxnSpPr>
            <p:spPr bwMode="auto">
              <a:xfrm flipV="1">
                <a:off x="2025" y="1635"/>
                <a:ext cx="915" cy="825"/>
              </a:xfrm>
              <a:prstGeom prst="straightConnector1">
                <a:avLst/>
              </a:prstGeom>
              <a:noFill/>
              <a:ln w="9525">
                <a:solidFill>
                  <a:srgbClr val="000000"/>
                </a:solidFill>
                <a:round/>
                <a:headEnd/>
                <a:tailEnd type="triangle" w="med" len="med"/>
              </a:ln>
            </p:spPr>
          </p:cxnSp>
          <p:cxnSp>
            <p:nvCxnSpPr>
              <p:cNvPr id="39948" name="AutoShape 12"/>
              <p:cNvCxnSpPr>
                <a:cxnSpLocks noChangeShapeType="1"/>
              </p:cNvCxnSpPr>
              <p:nvPr/>
            </p:nvCxnSpPr>
            <p:spPr bwMode="auto">
              <a:xfrm>
                <a:off x="3060" y="3315"/>
                <a:ext cx="1470" cy="0"/>
              </a:xfrm>
              <a:prstGeom prst="straightConnector1">
                <a:avLst/>
              </a:prstGeom>
              <a:noFill/>
              <a:ln w="9525">
                <a:solidFill>
                  <a:srgbClr val="000000"/>
                </a:solidFill>
                <a:round/>
                <a:headEnd/>
                <a:tailEnd type="triangle" w="med" len="med"/>
              </a:ln>
            </p:spPr>
          </p:cxnSp>
          <p:cxnSp>
            <p:nvCxnSpPr>
              <p:cNvPr id="39949" name="AutoShape 13"/>
              <p:cNvCxnSpPr>
                <a:cxnSpLocks noChangeShapeType="1"/>
              </p:cNvCxnSpPr>
              <p:nvPr/>
            </p:nvCxnSpPr>
            <p:spPr bwMode="auto">
              <a:xfrm>
                <a:off x="2130" y="2445"/>
                <a:ext cx="885" cy="766"/>
              </a:xfrm>
              <a:prstGeom prst="straightConnector1">
                <a:avLst/>
              </a:prstGeom>
              <a:noFill/>
              <a:ln w="9525">
                <a:solidFill>
                  <a:srgbClr val="000000"/>
                </a:solidFill>
                <a:round/>
                <a:headEnd/>
                <a:tailEnd type="triangle" w="med" len="med"/>
              </a:ln>
            </p:spPr>
          </p:cxnSp>
          <p:sp>
            <p:nvSpPr>
              <p:cNvPr id="39950" name="Oval 14"/>
              <p:cNvSpPr>
                <a:spLocks noChangeArrowheads="1"/>
              </p:cNvSpPr>
              <p:nvPr/>
            </p:nvSpPr>
            <p:spPr bwMode="auto">
              <a:xfrm>
                <a:off x="2952" y="3211"/>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39951" name="Oval 15"/>
              <p:cNvSpPr>
                <a:spLocks noChangeArrowheads="1"/>
              </p:cNvSpPr>
              <p:nvPr/>
            </p:nvSpPr>
            <p:spPr bwMode="auto">
              <a:xfrm>
                <a:off x="5505" y="2445"/>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39952" name="Oval 16"/>
              <p:cNvSpPr>
                <a:spLocks noChangeArrowheads="1"/>
              </p:cNvSpPr>
              <p:nvPr/>
            </p:nvSpPr>
            <p:spPr bwMode="auto">
              <a:xfrm>
                <a:off x="4455" y="1407"/>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39953" name="Oval 17"/>
              <p:cNvSpPr>
                <a:spLocks noChangeArrowheads="1"/>
              </p:cNvSpPr>
              <p:nvPr/>
            </p:nvSpPr>
            <p:spPr bwMode="auto">
              <a:xfrm>
                <a:off x="2907" y="1407"/>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39954" name="Oval 18"/>
              <p:cNvSpPr>
                <a:spLocks noChangeArrowheads="1"/>
              </p:cNvSpPr>
              <p:nvPr/>
            </p:nvSpPr>
            <p:spPr bwMode="auto">
              <a:xfrm>
                <a:off x="3510" y="2247"/>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39955" name="Oval 19"/>
              <p:cNvSpPr>
                <a:spLocks noChangeArrowheads="1"/>
              </p:cNvSpPr>
              <p:nvPr/>
            </p:nvSpPr>
            <p:spPr bwMode="auto">
              <a:xfrm>
                <a:off x="2040" y="2310"/>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39956" name="Oval 20"/>
              <p:cNvSpPr>
                <a:spLocks noChangeArrowheads="1"/>
              </p:cNvSpPr>
              <p:nvPr/>
            </p:nvSpPr>
            <p:spPr bwMode="auto">
              <a:xfrm>
                <a:off x="4530" y="3211"/>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39957" name="Text Box 21"/>
              <p:cNvSpPr txBox="1">
                <a:spLocks noChangeArrowheads="1"/>
              </p:cNvSpPr>
              <p:nvPr/>
            </p:nvSpPr>
            <p:spPr bwMode="auto">
              <a:xfrm>
                <a:off x="5658" y="2310"/>
                <a:ext cx="402" cy="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К</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9958" name="Text Box 22"/>
              <p:cNvSpPr txBox="1">
                <a:spLocks noChangeArrowheads="1"/>
              </p:cNvSpPr>
              <p:nvPr/>
            </p:nvSpPr>
            <p:spPr bwMode="auto">
              <a:xfrm>
                <a:off x="2505" y="1275"/>
                <a:ext cx="402" cy="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Б</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9959" name="Text Box 23"/>
              <p:cNvSpPr txBox="1">
                <a:spLocks noChangeArrowheads="1"/>
              </p:cNvSpPr>
              <p:nvPr/>
            </p:nvSpPr>
            <p:spPr bwMode="auto">
              <a:xfrm>
                <a:off x="4035" y="1170"/>
                <a:ext cx="402" cy="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Д</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9960" name="Text Box 24"/>
              <p:cNvSpPr txBox="1">
                <a:spLocks noChangeArrowheads="1"/>
              </p:cNvSpPr>
              <p:nvPr/>
            </p:nvSpPr>
            <p:spPr bwMode="auto">
              <a:xfrm>
                <a:off x="3708" y="2073"/>
                <a:ext cx="402" cy="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В</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9961" name="Text Box 25"/>
              <p:cNvSpPr txBox="1">
                <a:spLocks noChangeArrowheads="1"/>
              </p:cNvSpPr>
              <p:nvPr/>
            </p:nvSpPr>
            <p:spPr bwMode="auto">
              <a:xfrm>
                <a:off x="2613" y="3211"/>
                <a:ext cx="402" cy="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Г</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9962" name="Text Box 26"/>
              <p:cNvSpPr txBox="1">
                <a:spLocks noChangeArrowheads="1"/>
              </p:cNvSpPr>
              <p:nvPr/>
            </p:nvSpPr>
            <p:spPr bwMode="auto">
              <a:xfrm>
                <a:off x="4455" y="3315"/>
                <a:ext cx="402" cy="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Е</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39963" name="AutoShape 27"/>
              <p:cNvCxnSpPr>
                <a:cxnSpLocks noChangeShapeType="1"/>
              </p:cNvCxnSpPr>
              <p:nvPr/>
            </p:nvCxnSpPr>
            <p:spPr bwMode="auto">
              <a:xfrm flipV="1">
                <a:off x="3087" y="2508"/>
                <a:ext cx="2205" cy="822"/>
              </a:xfrm>
              <a:prstGeom prst="straightConnector1">
                <a:avLst/>
              </a:prstGeom>
              <a:noFill/>
              <a:ln w="9525">
                <a:solidFill>
                  <a:srgbClr val="000000"/>
                </a:solidFill>
                <a:round/>
                <a:headEnd/>
                <a:tailEnd type="triangle" w="med" len="med"/>
              </a:ln>
            </p:spPr>
          </p:cxnSp>
        </p:grpSp>
      </p:grpSp>
      <p:grpSp>
        <p:nvGrpSpPr>
          <p:cNvPr id="39964" name="Group 28"/>
          <p:cNvGrpSpPr>
            <a:grpSpLocks/>
          </p:cNvGrpSpPr>
          <p:nvPr/>
        </p:nvGrpSpPr>
        <p:grpSpPr bwMode="auto">
          <a:xfrm>
            <a:off x="611560" y="3861048"/>
            <a:ext cx="3434705" cy="2214364"/>
            <a:chOff x="1503" y="12210"/>
            <a:chExt cx="4332" cy="2580"/>
          </a:xfrm>
        </p:grpSpPr>
        <p:cxnSp>
          <p:nvCxnSpPr>
            <p:cNvPr id="39965" name="AutoShape 29"/>
            <p:cNvCxnSpPr>
              <a:cxnSpLocks noChangeShapeType="1"/>
            </p:cNvCxnSpPr>
            <p:nvPr/>
          </p:nvCxnSpPr>
          <p:spPr bwMode="auto">
            <a:xfrm>
              <a:off x="1905" y="13485"/>
              <a:ext cx="1380" cy="0"/>
            </a:xfrm>
            <a:prstGeom prst="straightConnector1">
              <a:avLst/>
            </a:prstGeom>
            <a:noFill/>
            <a:ln w="9525">
              <a:solidFill>
                <a:srgbClr val="000000"/>
              </a:solidFill>
              <a:round/>
              <a:headEnd/>
              <a:tailEnd type="triangle" w="med" len="med"/>
            </a:ln>
          </p:spPr>
        </p:cxnSp>
        <p:cxnSp>
          <p:nvCxnSpPr>
            <p:cNvPr id="39966" name="AutoShape 30"/>
            <p:cNvCxnSpPr>
              <a:cxnSpLocks noChangeShapeType="1"/>
            </p:cNvCxnSpPr>
            <p:nvPr/>
          </p:nvCxnSpPr>
          <p:spPr bwMode="auto">
            <a:xfrm>
              <a:off x="2880" y="12555"/>
              <a:ext cx="1350" cy="0"/>
            </a:xfrm>
            <a:prstGeom prst="straightConnector1">
              <a:avLst/>
            </a:prstGeom>
            <a:noFill/>
            <a:ln w="9525">
              <a:solidFill>
                <a:srgbClr val="000000"/>
              </a:solidFill>
              <a:round/>
              <a:headEnd/>
              <a:tailEnd type="triangle" w="med" len="med"/>
            </a:ln>
          </p:spPr>
        </p:cxnSp>
        <p:cxnSp>
          <p:nvCxnSpPr>
            <p:cNvPr id="39967" name="AutoShape 31"/>
            <p:cNvCxnSpPr>
              <a:cxnSpLocks noChangeShapeType="1"/>
            </p:cNvCxnSpPr>
            <p:nvPr/>
          </p:nvCxnSpPr>
          <p:spPr bwMode="auto">
            <a:xfrm>
              <a:off x="2835" y="12750"/>
              <a:ext cx="450" cy="600"/>
            </a:xfrm>
            <a:prstGeom prst="straightConnector1">
              <a:avLst/>
            </a:prstGeom>
            <a:noFill/>
            <a:ln w="9525">
              <a:solidFill>
                <a:srgbClr val="000000"/>
              </a:solidFill>
              <a:round/>
              <a:headEnd/>
              <a:tailEnd type="triangle" w="med" len="med"/>
            </a:ln>
          </p:spPr>
        </p:cxnSp>
        <p:cxnSp>
          <p:nvCxnSpPr>
            <p:cNvPr id="39968" name="AutoShape 32"/>
            <p:cNvCxnSpPr>
              <a:cxnSpLocks noChangeShapeType="1"/>
            </p:cNvCxnSpPr>
            <p:nvPr/>
          </p:nvCxnSpPr>
          <p:spPr bwMode="auto">
            <a:xfrm>
              <a:off x="3438" y="13485"/>
              <a:ext cx="792" cy="766"/>
            </a:xfrm>
            <a:prstGeom prst="straightConnector1">
              <a:avLst/>
            </a:prstGeom>
            <a:noFill/>
            <a:ln w="9525">
              <a:solidFill>
                <a:srgbClr val="000000"/>
              </a:solidFill>
              <a:round/>
              <a:headEnd/>
              <a:tailEnd type="triangle" w="med" len="med"/>
            </a:ln>
          </p:spPr>
        </p:cxnSp>
        <p:cxnSp>
          <p:nvCxnSpPr>
            <p:cNvPr id="39969" name="AutoShape 33"/>
            <p:cNvCxnSpPr>
              <a:cxnSpLocks noChangeShapeType="1"/>
            </p:cNvCxnSpPr>
            <p:nvPr/>
          </p:nvCxnSpPr>
          <p:spPr bwMode="auto">
            <a:xfrm>
              <a:off x="4425" y="12660"/>
              <a:ext cx="960" cy="825"/>
            </a:xfrm>
            <a:prstGeom prst="straightConnector1">
              <a:avLst/>
            </a:prstGeom>
            <a:noFill/>
            <a:ln w="9525">
              <a:solidFill>
                <a:srgbClr val="000000"/>
              </a:solidFill>
              <a:round/>
              <a:headEnd/>
              <a:tailEnd type="triangle" w="med" len="med"/>
            </a:ln>
          </p:spPr>
        </p:cxnSp>
        <p:cxnSp>
          <p:nvCxnSpPr>
            <p:cNvPr id="39970" name="AutoShape 34"/>
            <p:cNvCxnSpPr>
              <a:cxnSpLocks noChangeShapeType="1"/>
            </p:cNvCxnSpPr>
            <p:nvPr/>
          </p:nvCxnSpPr>
          <p:spPr bwMode="auto">
            <a:xfrm flipV="1">
              <a:off x="4350" y="13485"/>
              <a:ext cx="930" cy="870"/>
            </a:xfrm>
            <a:prstGeom prst="straightConnector1">
              <a:avLst/>
            </a:prstGeom>
            <a:noFill/>
            <a:ln w="9525">
              <a:solidFill>
                <a:srgbClr val="000000"/>
              </a:solidFill>
              <a:round/>
              <a:headEnd/>
              <a:tailEnd type="triangle" w="med" len="med"/>
            </a:ln>
          </p:spPr>
        </p:cxnSp>
        <p:cxnSp>
          <p:nvCxnSpPr>
            <p:cNvPr id="39971" name="AutoShape 35"/>
            <p:cNvCxnSpPr>
              <a:cxnSpLocks noChangeShapeType="1"/>
            </p:cNvCxnSpPr>
            <p:nvPr/>
          </p:nvCxnSpPr>
          <p:spPr bwMode="auto">
            <a:xfrm flipV="1">
              <a:off x="2820" y="13621"/>
              <a:ext cx="465" cy="734"/>
            </a:xfrm>
            <a:prstGeom prst="straightConnector1">
              <a:avLst/>
            </a:prstGeom>
            <a:noFill/>
            <a:ln w="9525">
              <a:solidFill>
                <a:srgbClr val="000000"/>
              </a:solidFill>
              <a:round/>
              <a:headEnd/>
              <a:tailEnd type="triangle" w="med" len="med"/>
            </a:ln>
          </p:spPr>
        </p:cxnSp>
        <p:cxnSp>
          <p:nvCxnSpPr>
            <p:cNvPr id="39972" name="AutoShape 36"/>
            <p:cNvCxnSpPr>
              <a:cxnSpLocks noChangeShapeType="1"/>
            </p:cNvCxnSpPr>
            <p:nvPr/>
          </p:nvCxnSpPr>
          <p:spPr bwMode="auto">
            <a:xfrm flipV="1">
              <a:off x="1800" y="12675"/>
              <a:ext cx="915" cy="825"/>
            </a:xfrm>
            <a:prstGeom prst="straightConnector1">
              <a:avLst/>
            </a:prstGeom>
            <a:noFill/>
            <a:ln w="9525">
              <a:solidFill>
                <a:srgbClr val="000000"/>
              </a:solidFill>
              <a:round/>
              <a:headEnd/>
              <a:tailEnd type="triangle" w="med" len="med"/>
            </a:ln>
          </p:spPr>
        </p:cxnSp>
        <p:cxnSp>
          <p:nvCxnSpPr>
            <p:cNvPr id="39973" name="AutoShape 37"/>
            <p:cNvCxnSpPr>
              <a:cxnSpLocks noChangeShapeType="1"/>
            </p:cNvCxnSpPr>
            <p:nvPr/>
          </p:nvCxnSpPr>
          <p:spPr bwMode="auto">
            <a:xfrm>
              <a:off x="2835" y="14355"/>
              <a:ext cx="1470" cy="0"/>
            </a:xfrm>
            <a:prstGeom prst="straightConnector1">
              <a:avLst/>
            </a:prstGeom>
            <a:noFill/>
            <a:ln w="9525">
              <a:solidFill>
                <a:srgbClr val="000000"/>
              </a:solidFill>
              <a:round/>
              <a:headEnd/>
              <a:tailEnd type="triangle" w="med" len="med"/>
            </a:ln>
          </p:spPr>
        </p:cxnSp>
        <p:cxnSp>
          <p:nvCxnSpPr>
            <p:cNvPr id="39974" name="AutoShape 38"/>
            <p:cNvCxnSpPr>
              <a:cxnSpLocks noChangeShapeType="1"/>
            </p:cNvCxnSpPr>
            <p:nvPr/>
          </p:nvCxnSpPr>
          <p:spPr bwMode="auto">
            <a:xfrm>
              <a:off x="1905" y="13485"/>
              <a:ext cx="885" cy="766"/>
            </a:xfrm>
            <a:prstGeom prst="straightConnector1">
              <a:avLst/>
            </a:prstGeom>
            <a:noFill/>
            <a:ln w="9525">
              <a:solidFill>
                <a:srgbClr val="000000"/>
              </a:solidFill>
              <a:round/>
              <a:headEnd/>
              <a:tailEnd type="triangle" w="med" len="med"/>
            </a:ln>
          </p:spPr>
        </p:cxnSp>
        <p:sp>
          <p:nvSpPr>
            <p:cNvPr id="39975" name="Oval 39"/>
            <p:cNvSpPr>
              <a:spLocks noChangeArrowheads="1"/>
            </p:cNvSpPr>
            <p:nvPr/>
          </p:nvSpPr>
          <p:spPr bwMode="auto">
            <a:xfrm>
              <a:off x="2727" y="14251"/>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39976" name="Oval 40"/>
            <p:cNvSpPr>
              <a:spLocks noChangeArrowheads="1"/>
            </p:cNvSpPr>
            <p:nvPr/>
          </p:nvSpPr>
          <p:spPr bwMode="auto">
            <a:xfrm>
              <a:off x="5280" y="13485"/>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39977" name="Oval 41"/>
            <p:cNvSpPr>
              <a:spLocks noChangeArrowheads="1"/>
            </p:cNvSpPr>
            <p:nvPr/>
          </p:nvSpPr>
          <p:spPr bwMode="auto">
            <a:xfrm>
              <a:off x="4230" y="12447"/>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39978" name="Oval 42"/>
            <p:cNvSpPr>
              <a:spLocks noChangeArrowheads="1"/>
            </p:cNvSpPr>
            <p:nvPr/>
          </p:nvSpPr>
          <p:spPr bwMode="auto">
            <a:xfrm>
              <a:off x="2682" y="12447"/>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39979" name="Oval 43"/>
            <p:cNvSpPr>
              <a:spLocks noChangeArrowheads="1"/>
            </p:cNvSpPr>
            <p:nvPr/>
          </p:nvSpPr>
          <p:spPr bwMode="auto">
            <a:xfrm>
              <a:off x="3285" y="13287"/>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39980" name="Oval 44"/>
            <p:cNvSpPr>
              <a:spLocks noChangeArrowheads="1"/>
            </p:cNvSpPr>
            <p:nvPr/>
          </p:nvSpPr>
          <p:spPr bwMode="auto">
            <a:xfrm>
              <a:off x="1815" y="13350"/>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39981" name="Oval 45"/>
            <p:cNvSpPr>
              <a:spLocks noChangeArrowheads="1"/>
            </p:cNvSpPr>
            <p:nvPr/>
          </p:nvSpPr>
          <p:spPr bwMode="auto">
            <a:xfrm>
              <a:off x="4305" y="14251"/>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39982" name="Text Box 46"/>
            <p:cNvSpPr txBox="1">
              <a:spLocks noChangeArrowheads="1"/>
            </p:cNvSpPr>
            <p:nvPr/>
          </p:nvSpPr>
          <p:spPr bwMode="auto">
            <a:xfrm>
              <a:off x="5433" y="13350"/>
              <a:ext cx="402" cy="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К</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9983" name="Text Box 47"/>
            <p:cNvSpPr txBox="1">
              <a:spLocks noChangeArrowheads="1"/>
            </p:cNvSpPr>
            <p:nvPr/>
          </p:nvSpPr>
          <p:spPr bwMode="auto">
            <a:xfrm>
              <a:off x="1503" y="13248"/>
              <a:ext cx="402" cy="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А</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9984" name="Text Box 48"/>
            <p:cNvSpPr txBox="1">
              <a:spLocks noChangeArrowheads="1"/>
            </p:cNvSpPr>
            <p:nvPr/>
          </p:nvSpPr>
          <p:spPr bwMode="auto">
            <a:xfrm>
              <a:off x="2280" y="12315"/>
              <a:ext cx="402" cy="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Б</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9985" name="Text Box 49"/>
            <p:cNvSpPr txBox="1">
              <a:spLocks noChangeArrowheads="1"/>
            </p:cNvSpPr>
            <p:nvPr/>
          </p:nvSpPr>
          <p:spPr bwMode="auto">
            <a:xfrm>
              <a:off x="3810" y="12210"/>
              <a:ext cx="402" cy="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Д</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9986" name="Text Box 50"/>
            <p:cNvSpPr txBox="1">
              <a:spLocks noChangeArrowheads="1"/>
            </p:cNvSpPr>
            <p:nvPr/>
          </p:nvSpPr>
          <p:spPr bwMode="auto">
            <a:xfrm>
              <a:off x="3483" y="13113"/>
              <a:ext cx="402" cy="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В</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9987" name="Text Box 51"/>
            <p:cNvSpPr txBox="1">
              <a:spLocks noChangeArrowheads="1"/>
            </p:cNvSpPr>
            <p:nvPr/>
          </p:nvSpPr>
          <p:spPr bwMode="auto">
            <a:xfrm>
              <a:off x="2388" y="14251"/>
              <a:ext cx="402" cy="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Г</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9988" name="Text Box 52"/>
            <p:cNvSpPr txBox="1">
              <a:spLocks noChangeArrowheads="1"/>
            </p:cNvSpPr>
            <p:nvPr/>
          </p:nvSpPr>
          <p:spPr bwMode="auto">
            <a:xfrm>
              <a:off x="4230" y="14355"/>
              <a:ext cx="402" cy="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Е</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9989" name="Group 53"/>
          <p:cNvGrpSpPr>
            <a:grpSpLocks/>
          </p:cNvGrpSpPr>
          <p:nvPr/>
        </p:nvGrpSpPr>
        <p:grpSpPr bwMode="auto">
          <a:xfrm>
            <a:off x="4355976" y="3789040"/>
            <a:ext cx="3960440" cy="2376264"/>
            <a:chOff x="1533" y="4560"/>
            <a:chExt cx="4437" cy="2580"/>
          </a:xfrm>
        </p:grpSpPr>
        <p:cxnSp>
          <p:nvCxnSpPr>
            <p:cNvPr id="39990" name="AutoShape 54"/>
            <p:cNvCxnSpPr>
              <a:cxnSpLocks noChangeShapeType="1"/>
            </p:cNvCxnSpPr>
            <p:nvPr/>
          </p:nvCxnSpPr>
          <p:spPr bwMode="auto">
            <a:xfrm>
              <a:off x="2040" y="5835"/>
              <a:ext cx="1380" cy="0"/>
            </a:xfrm>
            <a:prstGeom prst="straightConnector1">
              <a:avLst/>
            </a:prstGeom>
            <a:noFill/>
            <a:ln w="9525">
              <a:solidFill>
                <a:srgbClr val="000000"/>
              </a:solidFill>
              <a:round/>
              <a:headEnd/>
              <a:tailEnd type="triangle" w="med" len="med"/>
            </a:ln>
          </p:spPr>
        </p:cxnSp>
        <p:cxnSp>
          <p:nvCxnSpPr>
            <p:cNvPr id="39991" name="AutoShape 55"/>
            <p:cNvCxnSpPr>
              <a:cxnSpLocks noChangeShapeType="1"/>
            </p:cNvCxnSpPr>
            <p:nvPr/>
          </p:nvCxnSpPr>
          <p:spPr bwMode="auto">
            <a:xfrm>
              <a:off x="3015" y="4905"/>
              <a:ext cx="1350" cy="0"/>
            </a:xfrm>
            <a:prstGeom prst="straightConnector1">
              <a:avLst/>
            </a:prstGeom>
            <a:noFill/>
            <a:ln w="9525">
              <a:solidFill>
                <a:srgbClr val="000000"/>
              </a:solidFill>
              <a:round/>
              <a:headEnd/>
              <a:tailEnd type="triangle" w="med" len="med"/>
            </a:ln>
          </p:spPr>
        </p:cxnSp>
        <p:cxnSp>
          <p:nvCxnSpPr>
            <p:cNvPr id="39992" name="AutoShape 56"/>
            <p:cNvCxnSpPr>
              <a:cxnSpLocks noChangeShapeType="1"/>
            </p:cNvCxnSpPr>
            <p:nvPr/>
          </p:nvCxnSpPr>
          <p:spPr bwMode="auto">
            <a:xfrm flipH="1" flipV="1">
              <a:off x="2997" y="5025"/>
              <a:ext cx="423" cy="675"/>
            </a:xfrm>
            <a:prstGeom prst="straightConnector1">
              <a:avLst/>
            </a:prstGeom>
            <a:noFill/>
            <a:ln w="9525">
              <a:solidFill>
                <a:srgbClr val="000000"/>
              </a:solidFill>
              <a:round/>
              <a:headEnd/>
              <a:tailEnd type="triangle" w="med" len="med"/>
            </a:ln>
          </p:spPr>
        </p:cxnSp>
        <p:cxnSp>
          <p:nvCxnSpPr>
            <p:cNvPr id="39993" name="AutoShape 57"/>
            <p:cNvCxnSpPr>
              <a:cxnSpLocks noChangeShapeType="1"/>
            </p:cNvCxnSpPr>
            <p:nvPr/>
          </p:nvCxnSpPr>
          <p:spPr bwMode="auto">
            <a:xfrm flipV="1">
              <a:off x="3015" y="5898"/>
              <a:ext cx="495" cy="807"/>
            </a:xfrm>
            <a:prstGeom prst="straightConnector1">
              <a:avLst/>
            </a:prstGeom>
            <a:noFill/>
            <a:ln w="9525">
              <a:solidFill>
                <a:srgbClr val="000000"/>
              </a:solidFill>
              <a:round/>
              <a:headEnd/>
              <a:tailEnd type="triangle" w="med" len="med"/>
            </a:ln>
          </p:spPr>
        </p:cxnSp>
        <p:cxnSp>
          <p:nvCxnSpPr>
            <p:cNvPr id="39994" name="AutoShape 58"/>
            <p:cNvCxnSpPr>
              <a:cxnSpLocks noChangeShapeType="1"/>
            </p:cNvCxnSpPr>
            <p:nvPr/>
          </p:nvCxnSpPr>
          <p:spPr bwMode="auto">
            <a:xfrm>
              <a:off x="4560" y="5010"/>
              <a:ext cx="960" cy="825"/>
            </a:xfrm>
            <a:prstGeom prst="straightConnector1">
              <a:avLst/>
            </a:prstGeom>
            <a:noFill/>
            <a:ln w="9525">
              <a:solidFill>
                <a:srgbClr val="000000"/>
              </a:solidFill>
              <a:round/>
              <a:headEnd/>
              <a:tailEnd type="triangle" w="med" len="med"/>
            </a:ln>
          </p:spPr>
        </p:cxnSp>
        <p:cxnSp>
          <p:nvCxnSpPr>
            <p:cNvPr id="39995" name="AutoShape 59"/>
            <p:cNvCxnSpPr>
              <a:cxnSpLocks noChangeShapeType="1"/>
            </p:cNvCxnSpPr>
            <p:nvPr/>
          </p:nvCxnSpPr>
          <p:spPr bwMode="auto">
            <a:xfrm flipV="1">
              <a:off x="4485" y="5835"/>
              <a:ext cx="930" cy="870"/>
            </a:xfrm>
            <a:prstGeom prst="straightConnector1">
              <a:avLst/>
            </a:prstGeom>
            <a:noFill/>
            <a:ln w="9525">
              <a:solidFill>
                <a:srgbClr val="000000"/>
              </a:solidFill>
              <a:round/>
              <a:headEnd/>
              <a:tailEnd type="triangle" w="med" len="med"/>
            </a:ln>
          </p:spPr>
        </p:cxnSp>
        <p:cxnSp>
          <p:nvCxnSpPr>
            <p:cNvPr id="39996" name="AutoShape 60"/>
            <p:cNvCxnSpPr>
              <a:cxnSpLocks noChangeShapeType="1"/>
            </p:cNvCxnSpPr>
            <p:nvPr/>
          </p:nvCxnSpPr>
          <p:spPr bwMode="auto">
            <a:xfrm flipV="1">
              <a:off x="3573" y="5025"/>
              <a:ext cx="867" cy="734"/>
            </a:xfrm>
            <a:prstGeom prst="straightConnector1">
              <a:avLst/>
            </a:prstGeom>
            <a:noFill/>
            <a:ln w="9525">
              <a:solidFill>
                <a:srgbClr val="000000"/>
              </a:solidFill>
              <a:round/>
              <a:headEnd/>
              <a:tailEnd type="triangle" w="med" len="med"/>
            </a:ln>
          </p:spPr>
        </p:cxnSp>
        <p:cxnSp>
          <p:nvCxnSpPr>
            <p:cNvPr id="39997" name="AutoShape 61"/>
            <p:cNvCxnSpPr>
              <a:cxnSpLocks noChangeShapeType="1"/>
            </p:cNvCxnSpPr>
            <p:nvPr/>
          </p:nvCxnSpPr>
          <p:spPr bwMode="auto">
            <a:xfrm flipV="1">
              <a:off x="1935" y="5025"/>
              <a:ext cx="915" cy="825"/>
            </a:xfrm>
            <a:prstGeom prst="straightConnector1">
              <a:avLst/>
            </a:prstGeom>
            <a:noFill/>
            <a:ln w="9525">
              <a:solidFill>
                <a:srgbClr val="000000"/>
              </a:solidFill>
              <a:round/>
              <a:headEnd/>
              <a:tailEnd type="triangle" w="med" len="med"/>
            </a:ln>
          </p:spPr>
        </p:cxnSp>
        <p:cxnSp>
          <p:nvCxnSpPr>
            <p:cNvPr id="39998" name="AutoShape 62"/>
            <p:cNvCxnSpPr>
              <a:cxnSpLocks noChangeShapeType="1"/>
            </p:cNvCxnSpPr>
            <p:nvPr/>
          </p:nvCxnSpPr>
          <p:spPr bwMode="auto">
            <a:xfrm>
              <a:off x="2970" y="6705"/>
              <a:ext cx="1470" cy="0"/>
            </a:xfrm>
            <a:prstGeom prst="straightConnector1">
              <a:avLst/>
            </a:prstGeom>
            <a:noFill/>
            <a:ln w="9525">
              <a:solidFill>
                <a:srgbClr val="000000"/>
              </a:solidFill>
              <a:round/>
              <a:headEnd/>
              <a:tailEnd type="triangle" w="med" len="med"/>
            </a:ln>
          </p:spPr>
        </p:cxnSp>
        <p:cxnSp>
          <p:nvCxnSpPr>
            <p:cNvPr id="39999" name="AutoShape 63"/>
            <p:cNvCxnSpPr>
              <a:cxnSpLocks noChangeShapeType="1"/>
            </p:cNvCxnSpPr>
            <p:nvPr/>
          </p:nvCxnSpPr>
          <p:spPr bwMode="auto">
            <a:xfrm>
              <a:off x="2040" y="5835"/>
              <a:ext cx="885" cy="766"/>
            </a:xfrm>
            <a:prstGeom prst="straightConnector1">
              <a:avLst/>
            </a:prstGeom>
            <a:noFill/>
            <a:ln w="9525">
              <a:solidFill>
                <a:srgbClr val="000000"/>
              </a:solidFill>
              <a:round/>
              <a:headEnd/>
              <a:tailEnd type="triangle" w="med" len="med"/>
            </a:ln>
          </p:spPr>
        </p:cxnSp>
        <p:sp>
          <p:nvSpPr>
            <p:cNvPr id="40000" name="Oval 64"/>
            <p:cNvSpPr>
              <a:spLocks noChangeArrowheads="1"/>
            </p:cNvSpPr>
            <p:nvPr/>
          </p:nvSpPr>
          <p:spPr bwMode="auto">
            <a:xfrm>
              <a:off x="2862" y="6601"/>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40001" name="Oval 65"/>
            <p:cNvSpPr>
              <a:spLocks noChangeArrowheads="1"/>
            </p:cNvSpPr>
            <p:nvPr/>
          </p:nvSpPr>
          <p:spPr bwMode="auto">
            <a:xfrm>
              <a:off x="5415" y="5835"/>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40002" name="Oval 66"/>
            <p:cNvSpPr>
              <a:spLocks noChangeArrowheads="1"/>
            </p:cNvSpPr>
            <p:nvPr/>
          </p:nvSpPr>
          <p:spPr bwMode="auto">
            <a:xfrm>
              <a:off x="4365" y="4797"/>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40003" name="Oval 67"/>
            <p:cNvSpPr>
              <a:spLocks noChangeArrowheads="1"/>
            </p:cNvSpPr>
            <p:nvPr/>
          </p:nvSpPr>
          <p:spPr bwMode="auto">
            <a:xfrm>
              <a:off x="2817" y="4797"/>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40004" name="Oval 68"/>
            <p:cNvSpPr>
              <a:spLocks noChangeArrowheads="1"/>
            </p:cNvSpPr>
            <p:nvPr/>
          </p:nvSpPr>
          <p:spPr bwMode="auto">
            <a:xfrm>
              <a:off x="3420" y="5637"/>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40005" name="Oval 69"/>
            <p:cNvSpPr>
              <a:spLocks noChangeArrowheads="1"/>
            </p:cNvSpPr>
            <p:nvPr/>
          </p:nvSpPr>
          <p:spPr bwMode="auto">
            <a:xfrm>
              <a:off x="1950" y="5700"/>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40006" name="Oval 70"/>
            <p:cNvSpPr>
              <a:spLocks noChangeArrowheads="1"/>
            </p:cNvSpPr>
            <p:nvPr/>
          </p:nvSpPr>
          <p:spPr bwMode="auto">
            <a:xfrm>
              <a:off x="4440" y="6601"/>
              <a:ext cx="198" cy="198"/>
            </a:xfrm>
            <a:prstGeom prst="ellipse">
              <a:avLst/>
            </a:prstGeom>
            <a:solidFill>
              <a:srgbClr val="000000"/>
            </a:solidFill>
            <a:ln w="381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40007" name="Text Box 71"/>
            <p:cNvSpPr txBox="1">
              <a:spLocks noChangeArrowheads="1"/>
            </p:cNvSpPr>
            <p:nvPr/>
          </p:nvSpPr>
          <p:spPr bwMode="auto">
            <a:xfrm>
              <a:off x="5568" y="5700"/>
              <a:ext cx="402" cy="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К</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0008" name="Text Box 72"/>
            <p:cNvSpPr txBox="1">
              <a:spLocks noChangeArrowheads="1"/>
            </p:cNvSpPr>
            <p:nvPr/>
          </p:nvSpPr>
          <p:spPr bwMode="auto">
            <a:xfrm>
              <a:off x="2415" y="4665"/>
              <a:ext cx="402" cy="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Б</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0009" name="Text Box 73"/>
            <p:cNvSpPr txBox="1">
              <a:spLocks noChangeArrowheads="1"/>
            </p:cNvSpPr>
            <p:nvPr/>
          </p:nvSpPr>
          <p:spPr bwMode="auto">
            <a:xfrm>
              <a:off x="3945" y="4560"/>
              <a:ext cx="402" cy="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Д</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0010" name="Text Box 74"/>
            <p:cNvSpPr txBox="1">
              <a:spLocks noChangeArrowheads="1"/>
            </p:cNvSpPr>
            <p:nvPr/>
          </p:nvSpPr>
          <p:spPr bwMode="auto">
            <a:xfrm>
              <a:off x="3618" y="5463"/>
              <a:ext cx="402" cy="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В</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0011" name="Text Box 75"/>
            <p:cNvSpPr txBox="1">
              <a:spLocks noChangeArrowheads="1"/>
            </p:cNvSpPr>
            <p:nvPr/>
          </p:nvSpPr>
          <p:spPr bwMode="auto">
            <a:xfrm>
              <a:off x="2523" y="6601"/>
              <a:ext cx="402" cy="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Г</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0012" name="Text Box 76"/>
            <p:cNvSpPr txBox="1">
              <a:spLocks noChangeArrowheads="1"/>
            </p:cNvSpPr>
            <p:nvPr/>
          </p:nvSpPr>
          <p:spPr bwMode="auto">
            <a:xfrm>
              <a:off x="4365" y="6705"/>
              <a:ext cx="402" cy="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Е</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0013" name="AutoShape 77"/>
            <p:cNvCxnSpPr>
              <a:cxnSpLocks noChangeShapeType="1"/>
            </p:cNvCxnSpPr>
            <p:nvPr/>
          </p:nvCxnSpPr>
          <p:spPr bwMode="auto">
            <a:xfrm flipV="1">
              <a:off x="2997" y="5898"/>
              <a:ext cx="2205" cy="822"/>
            </a:xfrm>
            <a:prstGeom prst="straightConnector1">
              <a:avLst/>
            </a:prstGeom>
            <a:noFill/>
            <a:ln w="9525">
              <a:solidFill>
                <a:srgbClr val="000000"/>
              </a:solidFill>
              <a:round/>
              <a:headEnd/>
              <a:tailEnd type="triangle" w="med" len="med"/>
            </a:ln>
          </p:spPr>
        </p:cxnSp>
        <p:sp>
          <p:nvSpPr>
            <p:cNvPr id="40014" name="Text Box 78"/>
            <p:cNvSpPr txBox="1">
              <a:spLocks noChangeArrowheads="1"/>
            </p:cNvSpPr>
            <p:nvPr/>
          </p:nvSpPr>
          <p:spPr bwMode="auto">
            <a:xfrm>
              <a:off x="1533" y="5598"/>
              <a:ext cx="402" cy="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Calibri" pitchFamily="34" charset="0"/>
                  <a:cs typeface="Arial" pitchFamily="34" charset="0"/>
                </a:rPr>
                <a:t>А</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81" name="TextBox 80"/>
          <p:cNvSpPr txBox="1"/>
          <p:nvPr/>
        </p:nvSpPr>
        <p:spPr>
          <a:xfrm>
            <a:off x="5292080" y="2276872"/>
            <a:ext cx="1440160" cy="461665"/>
          </a:xfrm>
          <a:prstGeom prst="rect">
            <a:avLst/>
          </a:prstGeom>
          <a:noFill/>
        </p:spPr>
        <p:txBody>
          <a:bodyPr wrap="square" rtlCol="0">
            <a:spAutoFit/>
          </a:bodyPr>
          <a:lstStyle/>
          <a:p>
            <a:r>
              <a:rPr lang="ru-RU" sz="2400" dirty="0" smtClean="0"/>
              <a:t>Ответ: 6</a:t>
            </a:r>
            <a:endParaRPr lang="ru-RU" sz="2400" dirty="0"/>
          </a:p>
        </p:txBody>
      </p:sp>
      <p:sp>
        <p:nvSpPr>
          <p:cNvPr id="82" name="TextBox 81"/>
          <p:cNvSpPr txBox="1"/>
          <p:nvPr/>
        </p:nvSpPr>
        <p:spPr>
          <a:xfrm>
            <a:off x="1547664" y="6165304"/>
            <a:ext cx="1512168" cy="461665"/>
          </a:xfrm>
          <a:prstGeom prst="rect">
            <a:avLst/>
          </a:prstGeom>
          <a:noFill/>
        </p:spPr>
        <p:txBody>
          <a:bodyPr wrap="square" rtlCol="0">
            <a:spAutoFit/>
          </a:bodyPr>
          <a:lstStyle/>
          <a:p>
            <a:r>
              <a:rPr lang="ru-RU" sz="2400" dirty="0" smtClean="0"/>
              <a:t>Ответ: 5</a:t>
            </a:r>
            <a:endParaRPr lang="ru-RU" sz="2400" dirty="0"/>
          </a:p>
        </p:txBody>
      </p:sp>
      <p:sp>
        <p:nvSpPr>
          <p:cNvPr id="83" name="TextBox 82"/>
          <p:cNvSpPr txBox="1"/>
          <p:nvPr/>
        </p:nvSpPr>
        <p:spPr>
          <a:xfrm>
            <a:off x="5436096" y="6093296"/>
            <a:ext cx="1512168" cy="461665"/>
          </a:xfrm>
          <a:prstGeom prst="rect">
            <a:avLst/>
          </a:prstGeom>
          <a:noFill/>
        </p:spPr>
        <p:txBody>
          <a:bodyPr wrap="square" rtlCol="0">
            <a:spAutoFit/>
          </a:bodyPr>
          <a:lstStyle/>
          <a:p>
            <a:r>
              <a:rPr lang="ru-RU" sz="2400" dirty="0" smtClean="0"/>
              <a:t>Ответ: 7</a:t>
            </a:r>
            <a:endParaRPr lang="ru-RU"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88640"/>
            <a:ext cx="7992888" cy="1200329"/>
          </a:xfrm>
          <a:prstGeom prst="rect">
            <a:avLst/>
          </a:prstGeom>
          <a:noFill/>
        </p:spPr>
        <p:txBody>
          <a:bodyPr wrap="square" rtlCol="0">
            <a:spAutoFit/>
          </a:bodyPr>
          <a:lstStyle/>
          <a:p>
            <a:r>
              <a:rPr lang="ru-RU" sz="2400" u="sng" dirty="0"/>
              <a:t>Задание В12.</a:t>
            </a:r>
            <a:endParaRPr lang="ru-RU" sz="2400" dirty="0"/>
          </a:p>
          <a:p>
            <a:r>
              <a:rPr lang="ru-RU" sz="2400" dirty="0"/>
              <a:t>Ниже в табличной форме представлен фрагмент базы данных о погоде</a:t>
            </a:r>
            <a:r>
              <a:rPr lang="ru-RU" sz="2400" dirty="0" smtClean="0"/>
              <a:t>.</a:t>
            </a:r>
            <a:endParaRPr lang="ru-RU" sz="2400" dirty="0"/>
          </a:p>
        </p:txBody>
      </p:sp>
      <p:graphicFrame>
        <p:nvGraphicFramePr>
          <p:cNvPr id="3" name="Таблица 2"/>
          <p:cNvGraphicFramePr>
            <a:graphicFrameLocks noGrp="1"/>
          </p:cNvGraphicFramePr>
          <p:nvPr/>
        </p:nvGraphicFramePr>
        <p:xfrm>
          <a:off x="2843808" y="1268760"/>
          <a:ext cx="6157192" cy="2133600"/>
        </p:xfrm>
        <a:graphic>
          <a:graphicData uri="http://schemas.openxmlformats.org/drawingml/2006/table">
            <a:tbl>
              <a:tblPr/>
              <a:tblGrid>
                <a:gridCol w="1079654"/>
                <a:gridCol w="1327074"/>
                <a:gridCol w="1270426"/>
                <a:gridCol w="1298750"/>
                <a:gridCol w="1181288"/>
              </a:tblGrid>
              <a:tr h="0">
                <a:tc>
                  <a:txBody>
                    <a:bodyPr/>
                    <a:lstStyle/>
                    <a:p>
                      <a:pPr algn="ctr">
                        <a:spcAft>
                          <a:spcPts val="0"/>
                        </a:spcAft>
                      </a:pPr>
                      <a:r>
                        <a:rPr lang="ru-RU" sz="1400" dirty="0">
                          <a:latin typeface="Times New Roman"/>
                          <a:ea typeface="Times New Roman"/>
                        </a:rPr>
                        <a:t>Дата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Температура</a:t>
                      </a:r>
                    </a:p>
                    <a:p>
                      <a:pPr algn="ctr">
                        <a:spcAft>
                          <a:spcPts val="0"/>
                        </a:spcAft>
                      </a:pPr>
                      <a:r>
                        <a:rPr lang="ru-RU" sz="1400" dirty="0">
                          <a:latin typeface="Times New Roman"/>
                          <a:ea typeface="Times New Roman"/>
                        </a:rPr>
                        <a:t>(0С)</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Давление</a:t>
                      </a:r>
                    </a:p>
                    <a:p>
                      <a:pPr algn="ctr">
                        <a:spcAft>
                          <a:spcPts val="0"/>
                        </a:spcAft>
                      </a:pPr>
                      <a:r>
                        <a:rPr lang="ru-RU" sz="1400">
                          <a:latin typeface="Times New Roman"/>
                          <a:ea typeface="Times New Roman"/>
                        </a:rPr>
                        <a:t>(мм рт ст)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Ветер</a:t>
                      </a:r>
                    </a:p>
                    <a:p>
                      <a:pPr algn="ctr">
                        <a:spcAft>
                          <a:spcPts val="0"/>
                        </a:spcAft>
                      </a:pPr>
                      <a:r>
                        <a:rPr lang="ru-RU" sz="1400">
                          <a:latin typeface="Times New Roman"/>
                          <a:ea typeface="Times New Roman"/>
                        </a:rPr>
                        <a:t>(м/с)</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Осадки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ru-RU" sz="1400" dirty="0">
                          <a:latin typeface="Times New Roman"/>
                          <a:ea typeface="Times New Roman"/>
                        </a:rPr>
                        <a:t>01.05.2010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754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нет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ru-RU" sz="1400" dirty="0">
                          <a:latin typeface="Times New Roman"/>
                          <a:ea typeface="Times New Roman"/>
                        </a:rPr>
                        <a:t>02.05.2010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752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нет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ru-RU" sz="1400" dirty="0">
                          <a:latin typeface="Times New Roman"/>
                          <a:ea typeface="Times New Roman"/>
                        </a:rPr>
                        <a:t>03.05.2010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749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нет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ru-RU" sz="1400" dirty="0">
                          <a:latin typeface="Times New Roman"/>
                          <a:ea typeface="Times New Roman"/>
                        </a:rPr>
                        <a:t>04.05.2010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747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дождь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ru-RU" sz="1400" dirty="0">
                          <a:latin typeface="Times New Roman"/>
                          <a:ea typeface="Times New Roman"/>
                        </a:rPr>
                        <a:t>05.05.2010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745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дождь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ru-RU" sz="1400" dirty="0">
                          <a:latin typeface="Times New Roman"/>
                          <a:ea typeface="Times New Roman"/>
                        </a:rPr>
                        <a:t>06.05.2010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750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дождь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ru-RU" sz="1400" dirty="0">
                          <a:latin typeface="Times New Roman"/>
                          <a:ea typeface="Times New Roman"/>
                        </a:rPr>
                        <a:t>07.05.2010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751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нет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ru-RU" sz="1400" dirty="0">
                          <a:latin typeface="Times New Roman"/>
                          <a:ea typeface="Times New Roman"/>
                        </a:rPr>
                        <a:t>08.05.2010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749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нет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467544" y="3573016"/>
            <a:ext cx="8424936" cy="830997"/>
          </a:xfrm>
          <a:prstGeom prst="rect">
            <a:avLst/>
          </a:prstGeom>
          <a:noFill/>
        </p:spPr>
        <p:txBody>
          <a:bodyPr wrap="square" rtlCol="0">
            <a:spAutoFit/>
          </a:bodyPr>
          <a:lstStyle/>
          <a:p>
            <a:r>
              <a:rPr lang="ru-RU" sz="2400" dirty="0"/>
              <a:t>Сколько записей в данном фрагменте удовлетворяют условию</a:t>
            </a:r>
          </a:p>
          <a:p>
            <a:r>
              <a:rPr lang="ru-RU" sz="2400" b="1" dirty="0"/>
              <a:t>(Осадки = «дождь») ИЛИ (Давление  &lt; 750)</a:t>
            </a:r>
            <a:r>
              <a:rPr lang="ru-RU" sz="2400" dirty="0"/>
              <a:t> </a:t>
            </a:r>
            <a:r>
              <a:rPr lang="ru-RU" sz="2400" dirty="0" smtClean="0"/>
              <a:t>?</a:t>
            </a:r>
            <a:endParaRPr lang="ru-RU" sz="2400" dirty="0"/>
          </a:p>
        </p:txBody>
      </p:sp>
      <p:sp>
        <p:nvSpPr>
          <p:cNvPr id="5" name="TextBox 4"/>
          <p:cNvSpPr txBox="1"/>
          <p:nvPr/>
        </p:nvSpPr>
        <p:spPr>
          <a:xfrm>
            <a:off x="503040" y="4869160"/>
            <a:ext cx="8640960" cy="1938992"/>
          </a:xfrm>
          <a:prstGeom prst="rect">
            <a:avLst/>
          </a:prstGeom>
          <a:noFill/>
        </p:spPr>
        <p:txBody>
          <a:bodyPr wrap="square" rtlCol="0">
            <a:spAutoFit/>
          </a:bodyPr>
          <a:lstStyle/>
          <a:p>
            <a:r>
              <a:rPr lang="ru-RU" sz="2400" dirty="0"/>
              <a:t>Поскольку запрос содержит сложное условие, соединенное логическим «ИЛИ», будут отобраны записи, удовлетворяющие первому условию </a:t>
            </a:r>
            <a:r>
              <a:rPr lang="ru-RU" sz="2400" b="1" dirty="0"/>
              <a:t>(Осадки = «дождь») </a:t>
            </a:r>
            <a:r>
              <a:rPr lang="ru-RU" sz="2400" dirty="0"/>
              <a:t>и записи, удовлетворяющие второму условию </a:t>
            </a:r>
            <a:r>
              <a:rPr lang="ru-RU" sz="2400" b="1" dirty="0"/>
              <a:t>(Давление  &lt; 750)</a:t>
            </a:r>
            <a:r>
              <a:rPr lang="ru-RU" sz="2400" dirty="0"/>
              <a:t>, т.е. 3 + 2 = </a:t>
            </a:r>
            <a:r>
              <a:rPr lang="ru-RU" sz="2400" dirty="0" smtClean="0"/>
              <a:t>5.      Ответ</a:t>
            </a:r>
            <a:r>
              <a:rPr lang="ru-RU" sz="2400" dirty="0"/>
              <a:t>: </a:t>
            </a:r>
            <a:r>
              <a:rPr lang="ru-RU" sz="2400" dirty="0" smtClean="0"/>
              <a:t>5</a:t>
            </a:r>
            <a:endParaRPr lang="ru-RU" sz="2400" dirty="0"/>
          </a:p>
        </p:txBody>
      </p:sp>
      <p:sp>
        <p:nvSpPr>
          <p:cNvPr id="6" name="TextBox 5"/>
          <p:cNvSpPr txBox="1"/>
          <p:nvPr/>
        </p:nvSpPr>
        <p:spPr>
          <a:xfrm>
            <a:off x="467544" y="4437112"/>
            <a:ext cx="2736304" cy="461665"/>
          </a:xfrm>
          <a:prstGeom prst="rect">
            <a:avLst/>
          </a:prstGeom>
          <a:noFill/>
        </p:spPr>
        <p:txBody>
          <a:bodyPr wrap="square" rtlCol="0">
            <a:spAutoFit/>
          </a:bodyPr>
          <a:lstStyle/>
          <a:p>
            <a:r>
              <a:rPr lang="ru-RU" sz="2400" dirty="0" smtClean="0"/>
              <a:t>Решение задачи:</a:t>
            </a:r>
            <a:endParaRPr lang="ru-RU"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16632"/>
            <a:ext cx="8280920" cy="2585323"/>
          </a:xfrm>
          <a:prstGeom prst="rect">
            <a:avLst/>
          </a:prstGeom>
          <a:noFill/>
        </p:spPr>
        <p:txBody>
          <a:bodyPr wrap="square" rtlCol="0">
            <a:spAutoFit/>
          </a:bodyPr>
          <a:lstStyle/>
          <a:p>
            <a:r>
              <a:rPr lang="ru-RU" sz="2400" dirty="0"/>
              <a:t>Проверь себя.</a:t>
            </a:r>
          </a:p>
          <a:p>
            <a:r>
              <a:rPr lang="ru-RU" sz="2400" dirty="0"/>
              <a:t>Реши аналогичное задание для следующих баз данных и сверь с ответом</a:t>
            </a:r>
          </a:p>
          <a:p>
            <a:r>
              <a:rPr lang="ru-RU" dirty="0"/>
              <a:t> </a:t>
            </a:r>
          </a:p>
          <a:p>
            <a:pPr lvl="0"/>
            <a:r>
              <a:rPr lang="ru-RU" sz="2400" dirty="0" smtClean="0"/>
              <a:t>1. Ниже </a:t>
            </a:r>
            <a:r>
              <a:rPr lang="ru-RU" sz="2400" dirty="0"/>
              <a:t>в табличной форме </a:t>
            </a:r>
            <a:r>
              <a:rPr lang="ru-RU" sz="2400" dirty="0" smtClean="0"/>
              <a:t>представлен фрагмент базы </a:t>
            </a:r>
            <a:r>
              <a:rPr lang="ru-RU" sz="2400" dirty="0"/>
              <a:t>данных о результатах тестирования учащихся (используется </a:t>
            </a:r>
            <a:r>
              <a:rPr lang="ru-RU" sz="2400" dirty="0" err="1"/>
              <a:t>стобалльная</a:t>
            </a:r>
            <a:r>
              <a:rPr lang="ru-RU" sz="2400" dirty="0"/>
              <a:t> шкала</a:t>
            </a:r>
            <a:r>
              <a:rPr lang="ru-RU" sz="2400" dirty="0" smtClean="0"/>
              <a:t>).</a:t>
            </a:r>
            <a:endParaRPr lang="ru-RU" sz="2400" dirty="0"/>
          </a:p>
        </p:txBody>
      </p:sp>
      <p:graphicFrame>
        <p:nvGraphicFramePr>
          <p:cNvPr id="3" name="Таблица 2"/>
          <p:cNvGraphicFramePr>
            <a:graphicFrameLocks noGrp="1"/>
          </p:cNvGraphicFramePr>
          <p:nvPr/>
        </p:nvGraphicFramePr>
        <p:xfrm>
          <a:off x="1835695" y="2852936"/>
          <a:ext cx="5327393" cy="1706880"/>
        </p:xfrm>
        <a:graphic>
          <a:graphicData uri="http://schemas.openxmlformats.org/drawingml/2006/table">
            <a:tbl>
              <a:tblPr/>
              <a:tblGrid>
                <a:gridCol w="1046548"/>
                <a:gridCol w="475948"/>
                <a:gridCol w="1046548"/>
                <a:gridCol w="765276"/>
                <a:gridCol w="1137844"/>
                <a:gridCol w="855229"/>
              </a:tblGrid>
              <a:tr h="0">
                <a:tc>
                  <a:txBody>
                    <a:bodyPr/>
                    <a:lstStyle/>
                    <a:p>
                      <a:pPr algn="ctr">
                        <a:spcAft>
                          <a:spcPts val="0"/>
                        </a:spcAft>
                      </a:pPr>
                      <a:r>
                        <a:rPr lang="ru-RU" sz="1400" dirty="0">
                          <a:latin typeface="Times New Roman"/>
                          <a:ea typeface="Times New Roman"/>
                        </a:rPr>
                        <a:t>Фамилия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Пол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Математика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Химия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Информатика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Биология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400" dirty="0" err="1">
                          <a:latin typeface="Times New Roman"/>
                          <a:ea typeface="Times New Roman"/>
                        </a:rPr>
                        <a:t>Аганян</a:t>
                      </a:r>
                      <a:endParaRPr lang="ru-RU"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ж</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74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400">
                          <a:latin typeface="Times New Roman"/>
                          <a:ea typeface="Times New Roman"/>
                        </a:rPr>
                        <a:t>Воронин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400">
                          <a:latin typeface="Times New Roman"/>
                          <a:ea typeface="Times New Roman"/>
                        </a:rPr>
                        <a:t>Григорчук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66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69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68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400">
                          <a:latin typeface="Times New Roman"/>
                          <a:ea typeface="Times New Roman"/>
                        </a:rPr>
                        <a:t>Роднина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ж</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400">
                          <a:latin typeface="Times New Roman"/>
                          <a:ea typeface="Times New Roman"/>
                        </a:rPr>
                        <a:t>Сергеенко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ж</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400">
                          <a:latin typeface="Times New Roman"/>
                          <a:ea typeface="Times New Roman"/>
                        </a:rPr>
                        <a:t>Черепанова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ж</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64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Times New Roman"/>
                        </a:rPr>
                        <a:t>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latin typeface="Times New Roman"/>
                          <a:ea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539552" y="4941168"/>
            <a:ext cx="7632848" cy="1569660"/>
          </a:xfrm>
          <a:prstGeom prst="rect">
            <a:avLst/>
          </a:prstGeom>
          <a:noFill/>
        </p:spPr>
        <p:txBody>
          <a:bodyPr wrap="square" rtlCol="0">
            <a:spAutoFit/>
          </a:bodyPr>
          <a:lstStyle/>
          <a:p>
            <a:r>
              <a:rPr lang="ru-RU" sz="2400" dirty="0"/>
              <a:t>Сколько записей в данном фрагменте удовлетворяют условию</a:t>
            </a:r>
          </a:p>
          <a:p>
            <a:r>
              <a:rPr lang="ru-RU" sz="2400" b="1" dirty="0"/>
              <a:t>(Пол = «м») И (Химия  &lt; 70)</a:t>
            </a:r>
            <a:r>
              <a:rPr lang="ru-RU" sz="2400" dirty="0"/>
              <a:t> ?</a:t>
            </a:r>
          </a:p>
          <a:p>
            <a:r>
              <a:rPr lang="ru-RU" sz="2400" dirty="0"/>
              <a:t>Ответ: </a:t>
            </a:r>
            <a:r>
              <a:rPr lang="ru-RU" sz="2400" dirty="0" smtClean="0"/>
              <a:t>1</a:t>
            </a:r>
            <a:endParaRPr lang="ru-RU"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9552" y="332656"/>
            <a:ext cx="849694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ru-RU" dirty="0"/>
              <a:t>Задание В7.</a:t>
            </a:r>
          </a:p>
          <a:p>
            <a:pPr marL="0" marR="0" lvl="0" indent="0" algn="l" defTabSz="914400" rtl="0" eaLnBrk="0" fontAlgn="base" latinLnBrk="0" hangingPunct="0">
              <a:lnSpc>
                <a:spcPct val="100000"/>
              </a:lnSpc>
              <a:spcBef>
                <a:spcPct val="0"/>
              </a:spcBef>
              <a:spcAft>
                <a:spcPct val="0"/>
              </a:spcAft>
              <a:buClrTx/>
              <a:buSzTx/>
              <a:buFontTx/>
              <a:buNone/>
              <a:tabLst/>
            </a:pPr>
            <a:r>
              <a:rPr lang="ru-RU" dirty="0"/>
              <a:t>Ваня шифрует русские слова, записывая вместо каждой буквы ее номер в алфавите (без пробелов). Номера букв даны в таблице.</a:t>
            </a:r>
          </a:p>
        </p:txBody>
      </p:sp>
      <p:sp>
        <p:nvSpPr>
          <p:cNvPr id="5" name="TextBox 4"/>
          <p:cNvSpPr txBox="1"/>
          <p:nvPr/>
        </p:nvSpPr>
        <p:spPr>
          <a:xfrm>
            <a:off x="539552" y="3789040"/>
            <a:ext cx="8352928" cy="2862322"/>
          </a:xfrm>
          <a:prstGeom prst="rect">
            <a:avLst/>
          </a:prstGeom>
          <a:noFill/>
        </p:spPr>
        <p:txBody>
          <a:bodyPr wrap="square" rtlCol="0">
            <a:spAutoFit/>
          </a:bodyPr>
          <a:lstStyle/>
          <a:p>
            <a:r>
              <a:rPr lang="ru-RU" dirty="0"/>
              <a:t>Некоторые шифровки можно расшифровать несколькими способами. Например,  311333 может означать «ВАЛЯ», может «ЭЛЯ», а может «ВААВВВ».</a:t>
            </a:r>
          </a:p>
          <a:p>
            <a:r>
              <a:rPr lang="ru-RU" dirty="0"/>
              <a:t>Даны четыре шифровки:</a:t>
            </a:r>
          </a:p>
          <a:p>
            <a:r>
              <a:rPr lang="ru-RU" dirty="0"/>
              <a:t>3113</a:t>
            </a:r>
          </a:p>
          <a:p>
            <a:r>
              <a:rPr lang="ru-RU" dirty="0"/>
              <a:t>9212</a:t>
            </a:r>
          </a:p>
          <a:p>
            <a:r>
              <a:rPr lang="ru-RU" dirty="0"/>
              <a:t>6810</a:t>
            </a:r>
          </a:p>
          <a:p>
            <a:r>
              <a:rPr lang="ru-RU" dirty="0"/>
              <a:t>2641</a:t>
            </a:r>
          </a:p>
          <a:p>
            <a:r>
              <a:rPr lang="ru-RU" dirty="0"/>
              <a:t>Только одна из них расшифровывается единственным способом. Найдите ее и расшифруйте. То, что получилось, запишите в качестве ответа.</a:t>
            </a:r>
          </a:p>
          <a:p>
            <a:r>
              <a:rPr lang="ru-RU" dirty="0"/>
              <a:t>Ответ: </a:t>
            </a:r>
            <a:r>
              <a:rPr lang="ru-RU" dirty="0" smtClean="0"/>
              <a:t>______________</a:t>
            </a:r>
            <a:endParaRPr lang="ru-RU" dirty="0"/>
          </a:p>
        </p:txBody>
      </p:sp>
      <p:graphicFrame>
        <p:nvGraphicFramePr>
          <p:cNvPr id="6" name="Таблица 5"/>
          <p:cNvGraphicFramePr>
            <a:graphicFrameLocks noGrp="1"/>
          </p:cNvGraphicFramePr>
          <p:nvPr/>
        </p:nvGraphicFramePr>
        <p:xfrm>
          <a:off x="1979712" y="1484784"/>
          <a:ext cx="4320480" cy="2138634"/>
        </p:xfrm>
        <a:graphic>
          <a:graphicData uri="http://schemas.openxmlformats.org/drawingml/2006/table">
            <a:tbl>
              <a:tblPr/>
              <a:tblGrid>
                <a:gridCol w="539951"/>
                <a:gridCol w="539951"/>
                <a:gridCol w="500217"/>
                <a:gridCol w="579686"/>
                <a:gridCol w="539951"/>
                <a:gridCol w="539951"/>
                <a:gridCol w="539951"/>
                <a:gridCol w="540822"/>
              </a:tblGrid>
              <a:tr h="237626">
                <a:tc>
                  <a:txBody>
                    <a:bodyPr/>
                    <a:lstStyle/>
                    <a:p>
                      <a:pPr>
                        <a:spcAft>
                          <a:spcPts val="0"/>
                        </a:spcAft>
                      </a:pPr>
                      <a:r>
                        <a:rPr lang="ru-RU" sz="1200" dirty="0">
                          <a:latin typeface="Times New Roman"/>
                          <a:ea typeface="Times New Roman"/>
                        </a:rPr>
                        <a:t>А</a:t>
                      </a:r>
                      <a:endParaRPr lang="ru-RU"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ru-RU" sz="1200" dirty="0">
                          <a:latin typeface="Times New Roman"/>
                          <a:ea typeface="Times New Roman"/>
                        </a:rPr>
                        <a:t>1</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ru-RU" sz="1200" dirty="0">
                          <a:latin typeface="Times New Roman"/>
                          <a:ea typeface="Times New Roman"/>
                        </a:rPr>
                        <a:t>И</a:t>
                      </a:r>
                      <a:endParaRPr lang="ru-RU"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ru-RU" sz="1200" dirty="0">
                          <a:latin typeface="Times New Roman"/>
                          <a:ea typeface="Times New Roman"/>
                        </a:rPr>
                        <a:t>10</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ru-RU" sz="1200" dirty="0" smtClean="0">
                          <a:latin typeface="Times New Roman"/>
                          <a:ea typeface="Times New Roman"/>
                        </a:rPr>
                        <a:t>С</a:t>
                      </a:r>
                      <a:endParaRPr lang="ru-RU"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ru-RU" sz="1200" dirty="0" smtClean="0">
                          <a:latin typeface="Times New Roman"/>
                          <a:ea typeface="Times New Roman"/>
                        </a:rPr>
                        <a:t>19</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ru-RU" sz="1200" dirty="0">
                          <a:latin typeface="Times New Roman"/>
                          <a:ea typeface="Times New Roman"/>
                        </a:rPr>
                        <a:t>Ь</a:t>
                      </a:r>
                      <a:endParaRPr lang="ru-RU"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ru-RU" sz="1200">
                          <a:latin typeface="Times New Roman"/>
                          <a:ea typeface="Times New Roman"/>
                        </a:rPr>
                        <a:t>28</a:t>
                      </a:r>
                      <a:endParaRPr lang="ru-RU" sz="10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37626">
                <a:tc>
                  <a:txBody>
                    <a:bodyPr/>
                    <a:lstStyle/>
                    <a:p>
                      <a:pPr>
                        <a:spcAft>
                          <a:spcPts val="0"/>
                        </a:spcAft>
                      </a:pPr>
                      <a:r>
                        <a:rPr lang="ru-RU" sz="1200">
                          <a:latin typeface="Times New Roman"/>
                          <a:ea typeface="Times New Roman"/>
                        </a:rPr>
                        <a:t>Б</a:t>
                      </a:r>
                      <a:endParaRPr lang="ru-RU"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a:latin typeface="Times New Roman"/>
                          <a:ea typeface="Times New Roman"/>
                        </a:rPr>
                        <a:t>2</a:t>
                      </a:r>
                      <a:endParaRPr lang="ru-RU" sz="10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ru-RU" sz="1200" dirty="0">
                          <a:latin typeface="Times New Roman"/>
                          <a:ea typeface="Times New Roman"/>
                        </a:rPr>
                        <a:t>Й</a:t>
                      </a:r>
                      <a:endParaRPr lang="ru-RU"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dirty="0">
                          <a:latin typeface="Times New Roman"/>
                          <a:ea typeface="Times New Roman"/>
                        </a:rPr>
                        <a:t>11</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ru-RU" sz="1200" dirty="0">
                          <a:latin typeface="Times New Roman"/>
                          <a:ea typeface="Times New Roman"/>
                        </a:rPr>
                        <a:t>Т</a:t>
                      </a:r>
                      <a:endParaRPr lang="ru-RU"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dirty="0">
                          <a:latin typeface="Times New Roman"/>
                          <a:ea typeface="Times New Roman"/>
                        </a:rPr>
                        <a:t>20</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ru-RU" sz="1200" dirty="0">
                          <a:latin typeface="Times New Roman"/>
                          <a:ea typeface="Times New Roman"/>
                        </a:rPr>
                        <a:t>Ы</a:t>
                      </a:r>
                      <a:endParaRPr lang="ru-RU"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dirty="0">
                          <a:latin typeface="Times New Roman"/>
                          <a:ea typeface="Times New Roman"/>
                        </a:rPr>
                        <a:t>29</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37626">
                <a:tc>
                  <a:txBody>
                    <a:bodyPr/>
                    <a:lstStyle/>
                    <a:p>
                      <a:pPr>
                        <a:spcAft>
                          <a:spcPts val="0"/>
                        </a:spcAft>
                      </a:pPr>
                      <a:r>
                        <a:rPr lang="ru-RU" sz="1200">
                          <a:latin typeface="Times New Roman"/>
                          <a:ea typeface="Times New Roman"/>
                        </a:rPr>
                        <a:t>В</a:t>
                      </a:r>
                      <a:endParaRPr lang="ru-RU"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a:latin typeface="Times New Roman"/>
                          <a:ea typeface="Times New Roman"/>
                        </a:rPr>
                        <a:t>3</a:t>
                      </a:r>
                      <a:endParaRPr lang="ru-RU" sz="10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ru-RU" sz="1200">
                          <a:latin typeface="Times New Roman"/>
                          <a:ea typeface="Times New Roman"/>
                        </a:rPr>
                        <a:t>К</a:t>
                      </a:r>
                      <a:endParaRPr lang="ru-RU"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dirty="0">
                          <a:latin typeface="Times New Roman"/>
                          <a:ea typeface="Times New Roman"/>
                        </a:rPr>
                        <a:t>12</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ru-RU" sz="1200" dirty="0">
                          <a:latin typeface="Times New Roman"/>
                          <a:ea typeface="Times New Roman"/>
                        </a:rPr>
                        <a:t>У</a:t>
                      </a:r>
                      <a:endParaRPr lang="ru-RU"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dirty="0">
                          <a:latin typeface="Times New Roman"/>
                          <a:ea typeface="Times New Roman"/>
                        </a:rPr>
                        <a:t>21</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ru-RU" sz="1200">
                          <a:latin typeface="Times New Roman"/>
                          <a:ea typeface="Times New Roman"/>
                        </a:rPr>
                        <a:t>Ъ</a:t>
                      </a:r>
                      <a:endParaRPr lang="ru-RU"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dirty="0">
                          <a:latin typeface="Times New Roman"/>
                          <a:ea typeface="Times New Roman"/>
                        </a:rPr>
                        <a:t>30</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37626">
                <a:tc>
                  <a:txBody>
                    <a:bodyPr/>
                    <a:lstStyle/>
                    <a:p>
                      <a:pPr>
                        <a:spcAft>
                          <a:spcPts val="0"/>
                        </a:spcAft>
                      </a:pPr>
                      <a:r>
                        <a:rPr lang="ru-RU" sz="1200">
                          <a:latin typeface="Times New Roman"/>
                          <a:ea typeface="Times New Roman"/>
                        </a:rPr>
                        <a:t>Г</a:t>
                      </a:r>
                      <a:endParaRPr lang="ru-RU"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dirty="0">
                          <a:latin typeface="Times New Roman"/>
                          <a:ea typeface="Times New Roman"/>
                        </a:rPr>
                        <a:t>4</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ru-RU" sz="1200">
                          <a:latin typeface="Times New Roman"/>
                          <a:ea typeface="Times New Roman"/>
                        </a:rPr>
                        <a:t>Л</a:t>
                      </a:r>
                      <a:endParaRPr lang="ru-RU"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dirty="0">
                          <a:latin typeface="Times New Roman"/>
                          <a:ea typeface="Times New Roman"/>
                        </a:rPr>
                        <a:t>13</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ru-RU" sz="1200">
                          <a:latin typeface="Times New Roman"/>
                          <a:ea typeface="Times New Roman"/>
                        </a:rPr>
                        <a:t>Ф</a:t>
                      </a:r>
                      <a:endParaRPr lang="ru-RU"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dirty="0">
                          <a:latin typeface="Times New Roman"/>
                          <a:ea typeface="Times New Roman"/>
                        </a:rPr>
                        <a:t>22</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ru-RU" sz="1200" dirty="0">
                          <a:latin typeface="Times New Roman"/>
                          <a:ea typeface="Times New Roman"/>
                        </a:rPr>
                        <a:t>Э</a:t>
                      </a:r>
                      <a:endParaRPr lang="ru-RU"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dirty="0">
                          <a:latin typeface="Times New Roman"/>
                          <a:ea typeface="Times New Roman"/>
                        </a:rPr>
                        <a:t>31</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37626">
                <a:tc>
                  <a:txBody>
                    <a:bodyPr/>
                    <a:lstStyle/>
                    <a:p>
                      <a:pPr>
                        <a:spcAft>
                          <a:spcPts val="0"/>
                        </a:spcAft>
                      </a:pPr>
                      <a:r>
                        <a:rPr lang="ru-RU" sz="1200">
                          <a:latin typeface="Times New Roman"/>
                          <a:ea typeface="Times New Roman"/>
                        </a:rPr>
                        <a:t>Д</a:t>
                      </a:r>
                      <a:endParaRPr lang="ru-RU"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a:latin typeface="Times New Roman"/>
                          <a:ea typeface="Times New Roman"/>
                        </a:rPr>
                        <a:t>5</a:t>
                      </a:r>
                      <a:endParaRPr lang="ru-RU" sz="10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ru-RU" sz="1200">
                          <a:latin typeface="Times New Roman"/>
                          <a:ea typeface="Times New Roman"/>
                        </a:rPr>
                        <a:t>М</a:t>
                      </a:r>
                      <a:endParaRPr lang="ru-RU"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dirty="0">
                          <a:latin typeface="Times New Roman"/>
                          <a:ea typeface="Times New Roman"/>
                        </a:rPr>
                        <a:t>14</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ru-RU" sz="1200">
                          <a:latin typeface="Times New Roman"/>
                          <a:ea typeface="Times New Roman"/>
                        </a:rPr>
                        <a:t>Х</a:t>
                      </a:r>
                      <a:endParaRPr lang="ru-RU"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dirty="0">
                          <a:latin typeface="Times New Roman"/>
                          <a:ea typeface="Times New Roman"/>
                        </a:rPr>
                        <a:t>23</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ru-RU" sz="1200" dirty="0">
                          <a:latin typeface="Times New Roman"/>
                          <a:ea typeface="Times New Roman"/>
                        </a:rPr>
                        <a:t>Ю</a:t>
                      </a:r>
                      <a:endParaRPr lang="ru-RU"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dirty="0">
                          <a:latin typeface="Times New Roman"/>
                          <a:ea typeface="Times New Roman"/>
                        </a:rPr>
                        <a:t>32</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37626">
                <a:tc>
                  <a:txBody>
                    <a:bodyPr/>
                    <a:lstStyle/>
                    <a:p>
                      <a:pPr>
                        <a:spcAft>
                          <a:spcPts val="0"/>
                        </a:spcAft>
                      </a:pPr>
                      <a:r>
                        <a:rPr lang="ru-RU" sz="1200">
                          <a:latin typeface="Times New Roman"/>
                          <a:ea typeface="Times New Roman"/>
                        </a:rPr>
                        <a:t>Е</a:t>
                      </a:r>
                      <a:endParaRPr lang="ru-RU"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a:latin typeface="Times New Roman"/>
                          <a:ea typeface="Times New Roman"/>
                        </a:rPr>
                        <a:t>6</a:t>
                      </a:r>
                      <a:endParaRPr lang="ru-RU" sz="10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ru-RU" sz="1200" dirty="0">
                          <a:latin typeface="Times New Roman"/>
                          <a:ea typeface="Times New Roman"/>
                        </a:rPr>
                        <a:t>Н</a:t>
                      </a:r>
                      <a:endParaRPr lang="ru-RU"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dirty="0">
                          <a:latin typeface="Times New Roman"/>
                          <a:ea typeface="Times New Roman"/>
                        </a:rPr>
                        <a:t>15</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ru-RU" sz="1200">
                          <a:latin typeface="Times New Roman"/>
                          <a:ea typeface="Times New Roman"/>
                        </a:rPr>
                        <a:t>Ц</a:t>
                      </a:r>
                      <a:endParaRPr lang="ru-RU"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dirty="0">
                          <a:latin typeface="Times New Roman"/>
                          <a:ea typeface="Times New Roman"/>
                        </a:rPr>
                        <a:t>24</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ru-RU" sz="1200">
                          <a:latin typeface="Times New Roman"/>
                          <a:ea typeface="Times New Roman"/>
                        </a:rPr>
                        <a:t>Я</a:t>
                      </a:r>
                      <a:endParaRPr lang="ru-RU"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dirty="0">
                          <a:latin typeface="Times New Roman"/>
                          <a:ea typeface="Times New Roman"/>
                        </a:rPr>
                        <a:t>33</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37626">
                <a:tc>
                  <a:txBody>
                    <a:bodyPr/>
                    <a:lstStyle/>
                    <a:p>
                      <a:pPr>
                        <a:spcAft>
                          <a:spcPts val="0"/>
                        </a:spcAft>
                      </a:pPr>
                      <a:r>
                        <a:rPr lang="ru-RU" sz="1200">
                          <a:latin typeface="Times New Roman"/>
                          <a:ea typeface="Times New Roman"/>
                        </a:rPr>
                        <a:t>Ё</a:t>
                      </a:r>
                      <a:endParaRPr lang="ru-RU"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a:latin typeface="Times New Roman"/>
                          <a:ea typeface="Times New Roman"/>
                        </a:rPr>
                        <a:t>7</a:t>
                      </a:r>
                      <a:endParaRPr lang="ru-RU" sz="10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ru-RU" sz="1200">
                          <a:latin typeface="Times New Roman"/>
                          <a:ea typeface="Times New Roman"/>
                        </a:rPr>
                        <a:t>О</a:t>
                      </a:r>
                      <a:endParaRPr lang="ru-RU"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dirty="0">
                          <a:latin typeface="Times New Roman"/>
                          <a:ea typeface="Times New Roman"/>
                        </a:rPr>
                        <a:t>16</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ru-RU" sz="1200">
                          <a:latin typeface="Times New Roman"/>
                          <a:ea typeface="Times New Roman"/>
                        </a:rPr>
                        <a:t>Ч</a:t>
                      </a:r>
                      <a:endParaRPr lang="ru-RU"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dirty="0">
                          <a:latin typeface="Times New Roman"/>
                          <a:ea typeface="Times New Roman"/>
                        </a:rPr>
                        <a:t>25</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ru-RU"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37626">
                <a:tc>
                  <a:txBody>
                    <a:bodyPr/>
                    <a:lstStyle/>
                    <a:p>
                      <a:pPr>
                        <a:spcAft>
                          <a:spcPts val="0"/>
                        </a:spcAft>
                      </a:pPr>
                      <a:r>
                        <a:rPr lang="ru-RU" sz="1200">
                          <a:latin typeface="Times New Roman"/>
                          <a:ea typeface="Times New Roman"/>
                        </a:rPr>
                        <a:t>Ж</a:t>
                      </a:r>
                      <a:endParaRPr lang="ru-RU"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a:latin typeface="Times New Roman"/>
                          <a:ea typeface="Times New Roman"/>
                        </a:rPr>
                        <a:t>8</a:t>
                      </a:r>
                      <a:endParaRPr lang="ru-RU" sz="10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ru-RU" sz="1200">
                          <a:latin typeface="Times New Roman"/>
                          <a:ea typeface="Times New Roman"/>
                        </a:rPr>
                        <a:t>П</a:t>
                      </a:r>
                      <a:endParaRPr lang="ru-RU"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dirty="0">
                          <a:latin typeface="Times New Roman"/>
                          <a:ea typeface="Times New Roman"/>
                        </a:rPr>
                        <a:t>17</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ru-RU" sz="1200">
                          <a:latin typeface="Times New Roman"/>
                          <a:ea typeface="Times New Roman"/>
                        </a:rPr>
                        <a:t>Ш</a:t>
                      </a:r>
                      <a:endParaRPr lang="ru-RU"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ru-RU" sz="1200" dirty="0">
                          <a:latin typeface="Times New Roman"/>
                          <a:ea typeface="Times New Roman"/>
                        </a:rPr>
                        <a:t>26</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ru-RU"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37626">
                <a:tc>
                  <a:txBody>
                    <a:bodyPr/>
                    <a:lstStyle/>
                    <a:p>
                      <a:pPr>
                        <a:spcAft>
                          <a:spcPts val="0"/>
                        </a:spcAft>
                      </a:pPr>
                      <a:r>
                        <a:rPr lang="ru-RU" sz="1200" dirty="0">
                          <a:latin typeface="Times New Roman"/>
                          <a:ea typeface="Times New Roman"/>
                        </a:rPr>
                        <a:t>З</a:t>
                      </a:r>
                      <a:endParaRPr lang="ru-RU"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spcAft>
                          <a:spcPts val="0"/>
                        </a:spcAft>
                      </a:pPr>
                      <a:r>
                        <a:rPr lang="ru-RU" sz="1200" dirty="0">
                          <a:latin typeface="Times New Roman"/>
                          <a:ea typeface="Times New Roman"/>
                        </a:rPr>
                        <a:t>9</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spcAft>
                          <a:spcPts val="0"/>
                        </a:spcAft>
                      </a:pPr>
                      <a:r>
                        <a:rPr lang="ru-RU" sz="1200" dirty="0">
                          <a:latin typeface="Times New Roman"/>
                          <a:ea typeface="Times New Roman"/>
                        </a:rPr>
                        <a:t>Р</a:t>
                      </a:r>
                      <a:endParaRPr lang="ru-RU"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spcAft>
                          <a:spcPts val="0"/>
                        </a:spcAft>
                      </a:pPr>
                      <a:r>
                        <a:rPr lang="ru-RU" sz="1200" dirty="0">
                          <a:latin typeface="Times New Roman"/>
                          <a:ea typeface="Times New Roman"/>
                        </a:rPr>
                        <a:t>18</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spcAft>
                          <a:spcPts val="0"/>
                        </a:spcAft>
                      </a:pPr>
                      <a:r>
                        <a:rPr lang="ru-RU" sz="1200" dirty="0">
                          <a:latin typeface="Times New Roman"/>
                          <a:ea typeface="Times New Roman"/>
                        </a:rPr>
                        <a:t>Щ</a:t>
                      </a:r>
                      <a:endParaRPr lang="ru-RU"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spcAft>
                          <a:spcPts val="0"/>
                        </a:spcAft>
                      </a:pPr>
                      <a:r>
                        <a:rPr lang="ru-RU" sz="1200" dirty="0">
                          <a:latin typeface="Times New Roman"/>
                          <a:ea typeface="Times New Roman"/>
                        </a:rPr>
                        <a:t>27</a:t>
                      </a:r>
                      <a:endParaRPr lang="ru-RU" sz="10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spcAft>
                          <a:spcPts val="0"/>
                        </a:spcAft>
                      </a:pPr>
                      <a:endParaRPr lang="ru-RU"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spcAft>
                          <a:spcPts val="0"/>
                        </a:spcAft>
                      </a:pPr>
                      <a:endParaRPr lang="ru-RU" sz="12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260648"/>
            <a:ext cx="8064896" cy="707886"/>
          </a:xfrm>
          <a:prstGeom prst="rect">
            <a:avLst/>
          </a:prstGeom>
          <a:noFill/>
        </p:spPr>
        <p:txBody>
          <a:bodyPr wrap="square" rtlCol="0">
            <a:spAutoFit/>
          </a:bodyPr>
          <a:lstStyle/>
          <a:p>
            <a:pPr lvl="0"/>
            <a:r>
              <a:rPr lang="ru-RU" sz="2000" dirty="0" smtClean="0"/>
              <a:t>2. Ниже </a:t>
            </a:r>
            <a:r>
              <a:rPr lang="ru-RU" sz="2000" dirty="0"/>
              <a:t>в табличной форме представлен фрагмент базы данных о результатах тестирования учащихся (используется </a:t>
            </a:r>
            <a:r>
              <a:rPr lang="ru-RU" sz="2000" dirty="0" err="1"/>
              <a:t>стобалльная</a:t>
            </a:r>
            <a:r>
              <a:rPr lang="ru-RU" sz="2000" dirty="0"/>
              <a:t> шкала</a:t>
            </a:r>
            <a:r>
              <a:rPr lang="ru-RU" sz="2000" dirty="0" smtClean="0"/>
              <a:t>).</a:t>
            </a:r>
            <a:endParaRPr lang="ru-RU" sz="2000" dirty="0"/>
          </a:p>
        </p:txBody>
      </p:sp>
      <p:graphicFrame>
        <p:nvGraphicFramePr>
          <p:cNvPr id="3" name="Таблица 2"/>
          <p:cNvGraphicFramePr>
            <a:graphicFrameLocks noGrp="1"/>
          </p:cNvGraphicFramePr>
          <p:nvPr/>
        </p:nvGraphicFramePr>
        <p:xfrm>
          <a:off x="2123728" y="1052736"/>
          <a:ext cx="5472608" cy="1423392"/>
        </p:xfrm>
        <a:graphic>
          <a:graphicData uri="http://schemas.openxmlformats.org/drawingml/2006/table">
            <a:tbl>
              <a:tblPr/>
              <a:tblGrid>
                <a:gridCol w="989591"/>
                <a:gridCol w="450045"/>
                <a:gridCol w="1080644"/>
                <a:gridCol w="720080"/>
                <a:gridCol w="1152128"/>
                <a:gridCol w="1080120"/>
              </a:tblGrid>
              <a:tr h="0">
                <a:tc>
                  <a:txBody>
                    <a:bodyPr/>
                    <a:lstStyle/>
                    <a:p>
                      <a:pPr algn="ctr">
                        <a:spcAft>
                          <a:spcPts val="0"/>
                        </a:spcAft>
                      </a:pPr>
                      <a:r>
                        <a:rPr lang="ru-RU" sz="1300" dirty="0">
                          <a:latin typeface="Times New Roman"/>
                          <a:ea typeface="Times New Roman"/>
                        </a:rPr>
                        <a:t>Фамилия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Пол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Математика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Химия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Информатика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Биология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300" dirty="0" err="1">
                          <a:latin typeface="Times New Roman"/>
                          <a:ea typeface="Times New Roman"/>
                        </a:rPr>
                        <a:t>Аганян</a:t>
                      </a:r>
                      <a:endParaRPr lang="ru-RU" sz="13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ж</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300">
                          <a:latin typeface="Times New Roman"/>
                          <a:ea typeface="Times New Roman"/>
                        </a:rPr>
                        <a:t>Воронин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74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300" dirty="0" err="1">
                          <a:latin typeface="Times New Roman"/>
                          <a:ea typeface="Times New Roman"/>
                        </a:rPr>
                        <a:t>Григорчук</a:t>
                      </a:r>
                      <a:endParaRPr lang="ru-RU" sz="13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46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64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300">
                          <a:latin typeface="Times New Roman"/>
                          <a:ea typeface="Times New Roman"/>
                        </a:rPr>
                        <a:t>Роднина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ж</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74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86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300">
                          <a:latin typeface="Times New Roman"/>
                          <a:ea typeface="Times New Roman"/>
                        </a:rPr>
                        <a:t>Сергеенко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ж</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78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672">
                <a:tc>
                  <a:txBody>
                    <a:bodyPr/>
                    <a:lstStyle/>
                    <a:p>
                      <a:pPr>
                        <a:spcAft>
                          <a:spcPts val="0"/>
                        </a:spcAft>
                      </a:pPr>
                      <a:r>
                        <a:rPr lang="ru-RU" sz="1300" dirty="0" smtClean="0">
                          <a:latin typeface="Times New Roman"/>
                          <a:ea typeface="Times New Roman"/>
                        </a:rPr>
                        <a:t>Черепанов</a:t>
                      </a:r>
                      <a:endParaRPr lang="ru-RU" sz="13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ж</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74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467544" y="2636912"/>
            <a:ext cx="8136904" cy="707886"/>
          </a:xfrm>
          <a:prstGeom prst="rect">
            <a:avLst/>
          </a:prstGeom>
          <a:noFill/>
        </p:spPr>
        <p:txBody>
          <a:bodyPr wrap="square" rtlCol="0">
            <a:spAutoFit/>
          </a:bodyPr>
          <a:lstStyle/>
          <a:p>
            <a:r>
              <a:rPr lang="ru-RU" sz="2000" dirty="0"/>
              <a:t>Сколько записей в данном </a:t>
            </a:r>
            <a:r>
              <a:rPr lang="ru-RU" sz="2000" dirty="0" smtClean="0"/>
              <a:t>фрагменте </a:t>
            </a:r>
            <a:r>
              <a:rPr lang="ru-RU" sz="2000" dirty="0"/>
              <a:t>удовлетворяют условию</a:t>
            </a:r>
          </a:p>
          <a:p>
            <a:r>
              <a:rPr lang="ru-RU" sz="2000" b="1" dirty="0"/>
              <a:t>(Пол = «ж») И (Химия  &lt; Биология)</a:t>
            </a:r>
            <a:r>
              <a:rPr lang="ru-RU" sz="2000" dirty="0"/>
              <a:t> </a:t>
            </a:r>
            <a:r>
              <a:rPr lang="ru-RU" sz="2000" dirty="0" smtClean="0"/>
              <a:t>?  Ответ</a:t>
            </a:r>
            <a:r>
              <a:rPr lang="ru-RU" sz="2000" dirty="0"/>
              <a:t>: </a:t>
            </a:r>
            <a:r>
              <a:rPr lang="ru-RU" sz="2000" dirty="0" smtClean="0"/>
              <a:t>2</a:t>
            </a:r>
            <a:endParaRPr lang="ru-RU" sz="2000" dirty="0"/>
          </a:p>
        </p:txBody>
      </p:sp>
      <p:sp>
        <p:nvSpPr>
          <p:cNvPr id="6" name="TextBox 5"/>
          <p:cNvSpPr txBox="1"/>
          <p:nvPr/>
        </p:nvSpPr>
        <p:spPr>
          <a:xfrm>
            <a:off x="467544" y="3429000"/>
            <a:ext cx="8064896" cy="707886"/>
          </a:xfrm>
          <a:prstGeom prst="rect">
            <a:avLst/>
          </a:prstGeom>
          <a:noFill/>
        </p:spPr>
        <p:txBody>
          <a:bodyPr wrap="square" rtlCol="0">
            <a:spAutoFit/>
          </a:bodyPr>
          <a:lstStyle/>
          <a:p>
            <a:pPr lvl="0"/>
            <a:r>
              <a:rPr lang="ru-RU" sz="2000" dirty="0" smtClean="0"/>
              <a:t>3. Ниже </a:t>
            </a:r>
            <a:r>
              <a:rPr lang="ru-RU" sz="2000" dirty="0"/>
              <a:t>в табличной форме представлен фрагмент базы данных о результатах тестирования учащихся (используется </a:t>
            </a:r>
            <a:r>
              <a:rPr lang="ru-RU" sz="2000" dirty="0" err="1"/>
              <a:t>стобалльная</a:t>
            </a:r>
            <a:r>
              <a:rPr lang="ru-RU" sz="2000" dirty="0"/>
              <a:t> шкала</a:t>
            </a:r>
            <a:r>
              <a:rPr lang="ru-RU" sz="2000" dirty="0" smtClean="0"/>
              <a:t>).</a:t>
            </a:r>
            <a:endParaRPr lang="ru-RU" sz="2000" dirty="0"/>
          </a:p>
        </p:txBody>
      </p:sp>
      <p:sp>
        <p:nvSpPr>
          <p:cNvPr id="7" name="TextBox 6"/>
          <p:cNvSpPr txBox="1"/>
          <p:nvPr/>
        </p:nvSpPr>
        <p:spPr>
          <a:xfrm>
            <a:off x="467544" y="5949280"/>
            <a:ext cx="8136904" cy="707886"/>
          </a:xfrm>
          <a:prstGeom prst="rect">
            <a:avLst/>
          </a:prstGeom>
          <a:noFill/>
        </p:spPr>
        <p:txBody>
          <a:bodyPr wrap="square" rtlCol="0">
            <a:spAutoFit/>
          </a:bodyPr>
          <a:lstStyle/>
          <a:p>
            <a:r>
              <a:rPr lang="ru-RU" sz="2000" dirty="0"/>
              <a:t>Сколько записей в данном фрагменте удовлетворяют условию</a:t>
            </a:r>
          </a:p>
          <a:p>
            <a:r>
              <a:rPr lang="ru-RU" sz="2000" b="1" dirty="0"/>
              <a:t>(Пол = «ж») И (Биология  &gt; 70)</a:t>
            </a:r>
            <a:r>
              <a:rPr lang="ru-RU" sz="2000" dirty="0"/>
              <a:t> </a:t>
            </a:r>
            <a:r>
              <a:rPr lang="ru-RU" sz="2000" dirty="0" smtClean="0"/>
              <a:t>?   Ответ: 2</a:t>
            </a:r>
            <a:endParaRPr lang="ru-RU" sz="2000" dirty="0"/>
          </a:p>
        </p:txBody>
      </p:sp>
      <p:graphicFrame>
        <p:nvGraphicFramePr>
          <p:cNvPr id="8" name="Таблица 7"/>
          <p:cNvGraphicFramePr>
            <a:graphicFrameLocks noGrp="1"/>
          </p:cNvGraphicFramePr>
          <p:nvPr/>
        </p:nvGraphicFramePr>
        <p:xfrm>
          <a:off x="2051720" y="4149080"/>
          <a:ext cx="5038725" cy="1584960"/>
        </p:xfrm>
        <a:graphic>
          <a:graphicData uri="http://schemas.openxmlformats.org/drawingml/2006/table">
            <a:tbl>
              <a:tblPr/>
              <a:tblGrid>
                <a:gridCol w="989591"/>
                <a:gridCol w="450045"/>
                <a:gridCol w="989591"/>
                <a:gridCol w="723626"/>
                <a:gridCol w="1075918"/>
                <a:gridCol w="809954"/>
              </a:tblGrid>
              <a:tr h="0">
                <a:tc>
                  <a:txBody>
                    <a:bodyPr/>
                    <a:lstStyle/>
                    <a:p>
                      <a:pPr algn="ctr">
                        <a:spcAft>
                          <a:spcPts val="0"/>
                        </a:spcAft>
                      </a:pPr>
                      <a:r>
                        <a:rPr lang="ru-RU" sz="1300" dirty="0">
                          <a:latin typeface="Times New Roman"/>
                          <a:ea typeface="Times New Roman"/>
                        </a:rPr>
                        <a:t>Фамилия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Пол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Математика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Химия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Информатика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Биология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300" dirty="0" err="1">
                          <a:latin typeface="Times New Roman"/>
                          <a:ea typeface="Times New Roman"/>
                        </a:rPr>
                        <a:t>Аганян</a:t>
                      </a:r>
                      <a:endParaRPr lang="ru-RU" sz="13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ж</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74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300" dirty="0">
                          <a:latin typeface="Times New Roman"/>
                          <a:ea typeface="Times New Roman"/>
                        </a:rPr>
                        <a:t>Воронин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300">
                          <a:latin typeface="Times New Roman"/>
                          <a:ea typeface="Times New Roman"/>
                        </a:rPr>
                        <a:t>Григорчук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66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69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68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300">
                          <a:latin typeface="Times New Roman"/>
                          <a:ea typeface="Times New Roman"/>
                        </a:rPr>
                        <a:t>Роднина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ж</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300">
                          <a:latin typeface="Times New Roman"/>
                          <a:ea typeface="Times New Roman"/>
                        </a:rPr>
                        <a:t>Сергеенко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ж</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300">
                          <a:latin typeface="Times New Roman"/>
                          <a:ea typeface="Times New Roman"/>
                        </a:rPr>
                        <a:t>Черепанова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ж</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a:latin typeface="Times New Roman"/>
                          <a:ea typeface="Times New Roman"/>
                        </a:rPr>
                        <a:t>64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300" dirty="0">
                          <a:latin typeface="Times New Roman"/>
                          <a:ea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04664"/>
            <a:ext cx="7920880" cy="1569660"/>
          </a:xfrm>
          <a:prstGeom prst="rect">
            <a:avLst/>
          </a:prstGeom>
          <a:noFill/>
        </p:spPr>
        <p:txBody>
          <a:bodyPr wrap="square" rtlCol="0">
            <a:spAutoFit/>
          </a:bodyPr>
          <a:lstStyle/>
          <a:p>
            <a:r>
              <a:rPr lang="ru-RU" sz="2400" u="sng" dirty="0" smtClean="0"/>
              <a:t>Задание В13.</a:t>
            </a:r>
            <a:endParaRPr lang="ru-RU" sz="2400" dirty="0" smtClean="0"/>
          </a:p>
          <a:p>
            <a:r>
              <a:rPr lang="ru-RU" sz="2400" dirty="0" smtClean="0"/>
              <a:t>Число 110 нужно перевести из десятичной системы счисления в двоичную систему счисления. Сколько единиц будет содержать полученное число?</a:t>
            </a:r>
            <a:endParaRPr lang="ru-RU" dirty="0"/>
          </a:p>
        </p:txBody>
      </p:sp>
      <p:sp>
        <p:nvSpPr>
          <p:cNvPr id="4" name="TextBox 3"/>
          <p:cNvSpPr txBox="1"/>
          <p:nvPr/>
        </p:nvSpPr>
        <p:spPr>
          <a:xfrm>
            <a:off x="539552" y="3284984"/>
            <a:ext cx="7920880" cy="1938992"/>
          </a:xfrm>
          <a:prstGeom prst="rect">
            <a:avLst/>
          </a:prstGeom>
          <a:noFill/>
        </p:spPr>
        <p:txBody>
          <a:bodyPr wrap="square" rtlCol="0">
            <a:spAutoFit/>
          </a:bodyPr>
          <a:lstStyle/>
          <a:p>
            <a:r>
              <a:rPr lang="ru-RU" sz="2400" dirty="0" smtClean="0"/>
              <a:t>Вспоминаем </a:t>
            </a:r>
            <a:r>
              <a:rPr lang="ru-RU" sz="2400" dirty="0"/>
              <a:t>алгоритм перевода чисел из десятичной С.С. в двоичную: нужно число и получаемые далее частные делить на 2 до тех пор, пока не получим частное, равное 1. Затем выписываем в обратном порядке остатки от деления, начиная запись с последнего частного, равного 1</a:t>
            </a:r>
            <a:r>
              <a:rPr lang="ru-RU" sz="2400" dirty="0" smtClean="0"/>
              <a:t>.</a:t>
            </a:r>
            <a:endParaRPr lang="ru-RU" dirty="0"/>
          </a:p>
        </p:txBody>
      </p:sp>
      <p:sp>
        <p:nvSpPr>
          <p:cNvPr id="5" name="TextBox 4"/>
          <p:cNvSpPr txBox="1"/>
          <p:nvPr/>
        </p:nvSpPr>
        <p:spPr>
          <a:xfrm>
            <a:off x="539552" y="2276872"/>
            <a:ext cx="2736304" cy="461665"/>
          </a:xfrm>
          <a:prstGeom prst="rect">
            <a:avLst/>
          </a:prstGeom>
          <a:noFill/>
        </p:spPr>
        <p:txBody>
          <a:bodyPr wrap="square" rtlCol="0">
            <a:spAutoFit/>
          </a:bodyPr>
          <a:lstStyle/>
          <a:p>
            <a:r>
              <a:rPr lang="ru-RU" sz="2400" dirty="0" smtClean="0"/>
              <a:t>Решение задачи:</a:t>
            </a:r>
            <a:endParaRPr lang="ru-RU"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052736"/>
            <a:ext cx="7128792" cy="3416320"/>
          </a:xfrm>
          <a:prstGeom prst="rect">
            <a:avLst/>
          </a:prstGeom>
          <a:noFill/>
        </p:spPr>
        <p:txBody>
          <a:bodyPr wrap="square" rtlCol="0">
            <a:spAutoFit/>
          </a:bodyPr>
          <a:lstStyle/>
          <a:p>
            <a:r>
              <a:rPr lang="ru-RU" sz="2400" dirty="0"/>
              <a:t>При делении частных на 2 в остатке получается либо 0 (если частное четное), либо 1 (если частное нечетное). </a:t>
            </a:r>
          </a:p>
          <a:p>
            <a:r>
              <a:rPr lang="ru-RU" sz="2400" dirty="0"/>
              <a:t>Для решения задачи перевод числа не нужен. Достаточно выписать цепочку частных от деления на 2 и посчитать количество частных, которые окажутся нечетными. (Хотя при наличии свободного времени на экзамене можно сделать проверку переводом исходного числа в двоичную С.С</a:t>
            </a:r>
            <a:r>
              <a:rPr lang="ru-RU" sz="2400" dirty="0" smtClean="0"/>
              <a:t>.)</a:t>
            </a:r>
            <a:endParaRPr lang="ru-RU" sz="2400" dirty="0"/>
          </a:p>
        </p:txBody>
      </p:sp>
      <p:grpSp>
        <p:nvGrpSpPr>
          <p:cNvPr id="25" name="Группа 24"/>
          <p:cNvGrpSpPr/>
          <p:nvPr/>
        </p:nvGrpSpPr>
        <p:grpSpPr>
          <a:xfrm>
            <a:off x="1907704" y="4869160"/>
            <a:ext cx="288032" cy="382141"/>
            <a:chOff x="1835696" y="5157192"/>
            <a:chExt cx="288032" cy="382141"/>
          </a:xfrm>
        </p:grpSpPr>
        <p:cxnSp>
          <p:nvCxnSpPr>
            <p:cNvPr id="34819" name="AutoShape 3"/>
            <p:cNvCxnSpPr>
              <a:cxnSpLocks noChangeShapeType="1"/>
            </p:cNvCxnSpPr>
            <p:nvPr/>
          </p:nvCxnSpPr>
          <p:spPr bwMode="auto">
            <a:xfrm>
              <a:off x="1835696" y="5157192"/>
              <a:ext cx="288032" cy="0"/>
            </a:xfrm>
            <a:prstGeom prst="straightConnector1">
              <a:avLst/>
            </a:prstGeom>
            <a:noFill/>
            <a:ln w="9525">
              <a:solidFill>
                <a:srgbClr val="000000"/>
              </a:solidFill>
              <a:round/>
              <a:headEnd/>
              <a:tailEnd type="triangle" w="med" len="med"/>
            </a:ln>
          </p:spPr>
        </p:cxnSp>
        <p:grpSp>
          <p:nvGrpSpPr>
            <p:cNvPr id="34821" name="Group 5"/>
            <p:cNvGrpSpPr>
              <a:grpSpLocks/>
            </p:cNvGrpSpPr>
            <p:nvPr/>
          </p:nvGrpSpPr>
          <p:grpSpPr bwMode="auto">
            <a:xfrm>
              <a:off x="1835696" y="5245919"/>
              <a:ext cx="247650" cy="293414"/>
              <a:chOff x="3990" y="2550"/>
              <a:chExt cx="390" cy="375"/>
            </a:xfrm>
          </p:grpSpPr>
          <p:sp>
            <p:nvSpPr>
              <p:cNvPr id="34822" name="Text Box 6"/>
              <p:cNvSpPr txBox="1">
                <a:spLocks noChangeArrowheads="1"/>
              </p:cNvSpPr>
              <p:nvPr/>
            </p:nvSpPr>
            <p:spPr bwMode="auto">
              <a:xfrm>
                <a:off x="3990" y="2550"/>
                <a:ext cx="390" cy="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dirty="0" smtClean="0">
                    <a:ln>
                      <a:noFill/>
                    </a:ln>
                    <a:solidFill>
                      <a:schemeClr val="tx1"/>
                    </a:solidFill>
                    <a:effectLst/>
                    <a:latin typeface="Calibri" pitchFamily="34" charset="0"/>
                    <a:cs typeface="Arial" pitchFamily="34" charset="0"/>
                  </a:rPr>
                  <a:t>1</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4823" name="Oval 7"/>
              <p:cNvSpPr>
                <a:spLocks noChangeArrowheads="1"/>
              </p:cNvSpPr>
              <p:nvPr/>
            </p:nvSpPr>
            <p:spPr bwMode="auto">
              <a:xfrm>
                <a:off x="3990" y="2550"/>
                <a:ext cx="390" cy="375"/>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grpSp>
      </p:grpSp>
      <p:sp>
        <p:nvSpPr>
          <p:cNvPr id="34824" name="Oval 8"/>
          <p:cNvSpPr>
            <a:spLocks noChangeArrowheads="1"/>
          </p:cNvSpPr>
          <p:nvPr/>
        </p:nvSpPr>
        <p:spPr bwMode="auto">
          <a:xfrm>
            <a:off x="8783960" y="4725144"/>
            <a:ext cx="360040" cy="360040"/>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TextBox 19"/>
          <p:cNvSpPr txBox="1"/>
          <p:nvPr/>
        </p:nvSpPr>
        <p:spPr>
          <a:xfrm>
            <a:off x="359024" y="4653136"/>
            <a:ext cx="8784976" cy="430887"/>
          </a:xfrm>
          <a:prstGeom prst="rect">
            <a:avLst/>
          </a:prstGeom>
          <a:noFill/>
        </p:spPr>
        <p:txBody>
          <a:bodyPr wrap="square" rtlCol="0">
            <a:spAutoFit/>
          </a:bodyPr>
          <a:lstStyle/>
          <a:p>
            <a:r>
              <a:rPr lang="ru-RU" sz="2200" dirty="0" smtClean="0"/>
              <a:t>110 / 2 = 55        54 / 2 = 27        26 / 2 = 13       12 / 2 = 6 / 2 = 3        2 / 2 =  1</a:t>
            </a:r>
            <a:endParaRPr lang="ru-RU" sz="2200" dirty="0"/>
          </a:p>
        </p:txBody>
      </p:sp>
      <p:sp>
        <p:nvSpPr>
          <p:cNvPr id="21" name="TextBox 20"/>
          <p:cNvSpPr txBox="1"/>
          <p:nvPr/>
        </p:nvSpPr>
        <p:spPr>
          <a:xfrm>
            <a:off x="467544" y="5661248"/>
            <a:ext cx="1368152" cy="461665"/>
          </a:xfrm>
          <a:prstGeom prst="rect">
            <a:avLst/>
          </a:prstGeom>
          <a:noFill/>
        </p:spPr>
        <p:txBody>
          <a:bodyPr wrap="square" rtlCol="0">
            <a:spAutoFit/>
          </a:bodyPr>
          <a:lstStyle/>
          <a:p>
            <a:r>
              <a:rPr lang="ru-RU" sz="2400" dirty="0"/>
              <a:t>Ответ: </a:t>
            </a:r>
            <a:r>
              <a:rPr lang="ru-RU" sz="2400" dirty="0" smtClean="0"/>
              <a:t>5</a:t>
            </a:r>
            <a:endParaRPr lang="ru-RU" sz="2400" dirty="0"/>
          </a:p>
        </p:txBody>
      </p:sp>
      <p:sp>
        <p:nvSpPr>
          <p:cNvPr id="22" name="TextBox 21"/>
          <p:cNvSpPr txBox="1"/>
          <p:nvPr/>
        </p:nvSpPr>
        <p:spPr>
          <a:xfrm>
            <a:off x="395536" y="260648"/>
            <a:ext cx="2736304" cy="461665"/>
          </a:xfrm>
          <a:prstGeom prst="rect">
            <a:avLst/>
          </a:prstGeom>
          <a:noFill/>
        </p:spPr>
        <p:txBody>
          <a:bodyPr wrap="square" rtlCol="0">
            <a:spAutoFit/>
          </a:bodyPr>
          <a:lstStyle/>
          <a:p>
            <a:r>
              <a:rPr lang="ru-RU" sz="2400" dirty="0" smtClean="0"/>
              <a:t>Решение задачи:</a:t>
            </a:r>
            <a:endParaRPr lang="ru-RU" sz="2400" dirty="0"/>
          </a:p>
        </p:txBody>
      </p:sp>
      <p:grpSp>
        <p:nvGrpSpPr>
          <p:cNvPr id="26" name="Группа 25"/>
          <p:cNvGrpSpPr/>
          <p:nvPr/>
        </p:nvGrpSpPr>
        <p:grpSpPr>
          <a:xfrm>
            <a:off x="3635896" y="4869160"/>
            <a:ext cx="288032" cy="382141"/>
            <a:chOff x="1835696" y="5157192"/>
            <a:chExt cx="288032" cy="382141"/>
          </a:xfrm>
        </p:grpSpPr>
        <p:cxnSp>
          <p:nvCxnSpPr>
            <p:cNvPr id="27" name="AutoShape 3"/>
            <p:cNvCxnSpPr>
              <a:cxnSpLocks noChangeShapeType="1"/>
            </p:cNvCxnSpPr>
            <p:nvPr/>
          </p:nvCxnSpPr>
          <p:spPr bwMode="auto">
            <a:xfrm>
              <a:off x="1835696" y="5157192"/>
              <a:ext cx="288032" cy="0"/>
            </a:xfrm>
            <a:prstGeom prst="straightConnector1">
              <a:avLst/>
            </a:prstGeom>
            <a:noFill/>
            <a:ln w="9525">
              <a:solidFill>
                <a:srgbClr val="000000"/>
              </a:solidFill>
              <a:round/>
              <a:headEnd/>
              <a:tailEnd type="triangle" w="med" len="med"/>
            </a:ln>
          </p:spPr>
        </p:cxnSp>
        <p:grpSp>
          <p:nvGrpSpPr>
            <p:cNvPr id="28" name="Group 5"/>
            <p:cNvGrpSpPr>
              <a:grpSpLocks/>
            </p:cNvGrpSpPr>
            <p:nvPr/>
          </p:nvGrpSpPr>
          <p:grpSpPr bwMode="auto">
            <a:xfrm>
              <a:off x="1835696" y="5245919"/>
              <a:ext cx="247650" cy="293414"/>
              <a:chOff x="3990" y="2550"/>
              <a:chExt cx="390" cy="375"/>
            </a:xfrm>
          </p:grpSpPr>
          <p:sp>
            <p:nvSpPr>
              <p:cNvPr id="29" name="Text Box 6"/>
              <p:cNvSpPr txBox="1">
                <a:spLocks noChangeArrowheads="1"/>
              </p:cNvSpPr>
              <p:nvPr/>
            </p:nvSpPr>
            <p:spPr bwMode="auto">
              <a:xfrm>
                <a:off x="3990" y="2550"/>
                <a:ext cx="390" cy="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dirty="0" smtClean="0">
                    <a:ln>
                      <a:noFill/>
                    </a:ln>
                    <a:solidFill>
                      <a:schemeClr val="tx1"/>
                    </a:solidFill>
                    <a:effectLst/>
                    <a:latin typeface="Calibri" pitchFamily="34" charset="0"/>
                    <a:cs typeface="Arial" pitchFamily="34" charset="0"/>
                  </a:rPr>
                  <a:t>1</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Oval 7"/>
              <p:cNvSpPr>
                <a:spLocks noChangeArrowheads="1"/>
              </p:cNvSpPr>
              <p:nvPr/>
            </p:nvSpPr>
            <p:spPr bwMode="auto">
              <a:xfrm>
                <a:off x="3990" y="2550"/>
                <a:ext cx="390" cy="375"/>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31" name="Группа 30"/>
          <p:cNvGrpSpPr/>
          <p:nvPr/>
        </p:nvGrpSpPr>
        <p:grpSpPr>
          <a:xfrm>
            <a:off x="5292080" y="4869160"/>
            <a:ext cx="288032" cy="382141"/>
            <a:chOff x="1835696" y="5157192"/>
            <a:chExt cx="288032" cy="382141"/>
          </a:xfrm>
        </p:grpSpPr>
        <p:cxnSp>
          <p:nvCxnSpPr>
            <p:cNvPr id="32" name="AutoShape 3"/>
            <p:cNvCxnSpPr>
              <a:cxnSpLocks noChangeShapeType="1"/>
            </p:cNvCxnSpPr>
            <p:nvPr/>
          </p:nvCxnSpPr>
          <p:spPr bwMode="auto">
            <a:xfrm>
              <a:off x="1835696" y="5157192"/>
              <a:ext cx="288032" cy="0"/>
            </a:xfrm>
            <a:prstGeom prst="straightConnector1">
              <a:avLst/>
            </a:prstGeom>
            <a:noFill/>
            <a:ln w="9525">
              <a:solidFill>
                <a:srgbClr val="000000"/>
              </a:solidFill>
              <a:round/>
              <a:headEnd/>
              <a:tailEnd type="triangle" w="med" len="med"/>
            </a:ln>
          </p:spPr>
        </p:cxnSp>
        <p:grpSp>
          <p:nvGrpSpPr>
            <p:cNvPr id="33" name="Group 5"/>
            <p:cNvGrpSpPr>
              <a:grpSpLocks/>
            </p:cNvGrpSpPr>
            <p:nvPr/>
          </p:nvGrpSpPr>
          <p:grpSpPr bwMode="auto">
            <a:xfrm>
              <a:off x="1835696" y="5245919"/>
              <a:ext cx="247650" cy="293414"/>
              <a:chOff x="3990" y="2550"/>
              <a:chExt cx="390" cy="375"/>
            </a:xfrm>
          </p:grpSpPr>
          <p:sp>
            <p:nvSpPr>
              <p:cNvPr id="34" name="Text Box 6"/>
              <p:cNvSpPr txBox="1">
                <a:spLocks noChangeArrowheads="1"/>
              </p:cNvSpPr>
              <p:nvPr/>
            </p:nvSpPr>
            <p:spPr bwMode="auto">
              <a:xfrm>
                <a:off x="3990" y="2550"/>
                <a:ext cx="390" cy="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dirty="0" smtClean="0">
                    <a:ln>
                      <a:noFill/>
                    </a:ln>
                    <a:solidFill>
                      <a:schemeClr val="tx1"/>
                    </a:solidFill>
                    <a:effectLst/>
                    <a:latin typeface="Calibri" pitchFamily="34" charset="0"/>
                    <a:cs typeface="Arial" pitchFamily="34" charset="0"/>
                  </a:rPr>
                  <a:t>1</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5" name="Oval 7"/>
              <p:cNvSpPr>
                <a:spLocks noChangeArrowheads="1"/>
              </p:cNvSpPr>
              <p:nvPr/>
            </p:nvSpPr>
            <p:spPr bwMode="auto">
              <a:xfrm>
                <a:off x="3990" y="2550"/>
                <a:ext cx="390" cy="375"/>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36" name="Группа 35"/>
          <p:cNvGrpSpPr/>
          <p:nvPr/>
        </p:nvGrpSpPr>
        <p:grpSpPr>
          <a:xfrm>
            <a:off x="7668344" y="4869160"/>
            <a:ext cx="288032" cy="382141"/>
            <a:chOff x="1835696" y="5157192"/>
            <a:chExt cx="288032" cy="382141"/>
          </a:xfrm>
        </p:grpSpPr>
        <p:cxnSp>
          <p:nvCxnSpPr>
            <p:cNvPr id="37" name="AutoShape 3"/>
            <p:cNvCxnSpPr>
              <a:cxnSpLocks noChangeShapeType="1"/>
            </p:cNvCxnSpPr>
            <p:nvPr/>
          </p:nvCxnSpPr>
          <p:spPr bwMode="auto">
            <a:xfrm>
              <a:off x="1835696" y="5157192"/>
              <a:ext cx="288032" cy="0"/>
            </a:xfrm>
            <a:prstGeom prst="straightConnector1">
              <a:avLst/>
            </a:prstGeom>
            <a:noFill/>
            <a:ln w="9525">
              <a:solidFill>
                <a:srgbClr val="000000"/>
              </a:solidFill>
              <a:round/>
              <a:headEnd/>
              <a:tailEnd type="triangle" w="med" len="med"/>
            </a:ln>
          </p:spPr>
        </p:cxnSp>
        <p:grpSp>
          <p:nvGrpSpPr>
            <p:cNvPr id="38" name="Group 5"/>
            <p:cNvGrpSpPr>
              <a:grpSpLocks/>
            </p:cNvGrpSpPr>
            <p:nvPr/>
          </p:nvGrpSpPr>
          <p:grpSpPr bwMode="auto">
            <a:xfrm>
              <a:off x="1835696" y="5245919"/>
              <a:ext cx="247650" cy="293414"/>
              <a:chOff x="3990" y="2550"/>
              <a:chExt cx="390" cy="375"/>
            </a:xfrm>
          </p:grpSpPr>
          <p:sp>
            <p:nvSpPr>
              <p:cNvPr id="39" name="Text Box 6"/>
              <p:cNvSpPr txBox="1">
                <a:spLocks noChangeArrowheads="1"/>
              </p:cNvSpPr>
              <p:nvPr/>
            </p:nvSpPr>
            <p:spPr bwMode="auto">
              <a:xfrm>
                <a:off x="3990" y="2550"/>
                <a:ext cx="390" cy="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dirty="0" smtClean="0">
                    <a:ln>
                      <a:noFill/>
                    </a:ln>
                    <a:solidFill>
                      <a:schemeClr val="tx1"/>
                    </a:solidFill>
                    <a:effectLst/>
                    <a:latin typeface="Calibri" pitchFamily="34" charset="0"/>
                    <a:cs typeface="Arial" pitchFamily="34" charset="0"/>
                  </a:rPr>
                  <a:t>1</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 name="Oval 7"/>
              <p:cNvSpPr>
                <a:spLocks noChangeArrowheads="1"/>
              </p:cNvSpPr>
              <p:nvPr/>
            </p:nvSpPr>
            <p:spPr bwMode="auto">
              <a:xfrm>
                <a:off x="3990" y="2550"/>
                <a:ext cx="390" cy="375"/>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gr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76672"/>
            <a:ext cx="7992888" cy="4801314"/>
          </a:xfrm>
          <a:prstGeom prst="rect">
            <a:avLst/>
          </a:prstGeom>
          <a:noFill/>
        </p:spPr>
        <p:txBody>
          <a:bodyPr wrap="square" rtlCol="0">
            <a:spAutoFit/>
          </a:bodyPr>
          <a:lstStyle/>
          <a:p>
            <a:r>
              <a:rPr lang="ru-RU" sz="2400" dirty="0"/>
              <a:t>Проверь себя.</a:t>
            </a:r>
          </a:p>
          <a:p>
            <a:r>
              <a:rPr lang="ru-RU" sz="2400" dirty="0"/>
              <a:t>Реши аналогичное задание для следующих чисел и сверь с ответом.</a:t>
            </a:r>
          </a:p>
          <a:p>
            <a:r>
              <a:rPr lang="ru-RU" sz="2400" dirty="0"/>
              <a:t> </a:t>
            </a:r>
          </a:p>
          <a:p>
            <a:pPr marL="457200" lvl="0" indent="-457200">
              <a:buAutoNum type="arabicPeriod"/>
            </a:pPr>
            <a:r>
              <a:rPr lang="ru-RU" sz="2400" dirty="0" smtClean="0"/>
              <a:t>Сколько </a:t>
            </a:r>
            <a:r>
              <a:rPr lang="ru-RU" sz="2400" dirty="0"/>
              <a:t>единиц содержит двоичная запись числа 167? Ответ: </a:t>
            </a:r>
            <a:r>
              <a:rPr lang="ru-RU" sz="2400" dirty="0" smtClean="0"/>
              <a:t>5</a:t>
            </a:r>
          </a:p>
          <a:p>
            <a:pPr marL="457200" lvl="0" indent="-457200">
              <a:buAutoNum type="arabicPeriod"/>
            </a:pPr>
            <a:endParaRPr lang="ru-RU" sz="2400" dirty="0"/>
          </a:p>
          <a:p>
            <a:pPr marL="447675" lvl="0" indent="-447675"/>
            <a:r>
              <a:rPr lang="ru-RU" sz="2400" dirty="0" smtClean="0"/>
              <a:t>2. Сколько </a:t>
            </a:r>
            <a:r>
              <a:rPr lang="ru-RU" sz="2400" dirty="0"/>
              <a:t>единиц содержит двоичная запись числа 215? Ответ: </a:t>
            </a:r>
            <a:r>
              <a:rPr lang="ru-RU" sz="2400" dirty="0" smtClean="0"/>
              <a:t>6</a:t>
            </a:r>
          </a:p>
          <a:p>
            <a:pPr lvl="0"/>
            <a:endParaRPr lang="ru-RU" sz="2400" dirty="0"/>
          </a:p>
          <a:p>
            <a:pPr marL="447675" lvl="0" indent="-447675"/>
            <a:r>
              <a:rPr lang="ru-RU" sz="2400" dirty="0" smtClean="0"/>
              <a:t>3. Сколько </a:t>
            </a:r>
            <a:r>
              <a:rPr lang="ru-RU" sz="2400" dirty="0"/>
              <a:t>единиц содержит двоичная запись числа 311? Ответ: 6</a:t>
            </a:r>
          </a:p>
          <a:p>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60648"/>
            <a:ext cx="8784976" cy="6370975"/>
          </a:xfrm>
          <a:prstGeom prst="rect">
            <a:avLst/>
          </a:prstGeom>
          <a:noFill/>
        </p:spPr>
        <p:txBody>
          <a:bodyPr wrap="square" rtlCol="0">
            <a:spAutoFit/>
          </a:bodyPr>
          <a:lstStyle/>
          <a:p>
            <a:r>
              <a:rPr lang="ru-RU" sz="2400" u="sng" dirty="0"/>
              <a:t>Задание </a:t>
            </a:r>
            <a:r>
              <a:rPr lang="ru-RU" sz="2400" u="sng" dirty="0" smtClean="0"/>
              <a:t>В14</a:t>
            </a:r>
            <a:endParaRPr lang="ru-RU" sz="2400" dirty="0"/>
          </a:p>
          <a:p>
            <a:r>
              <a:rPr lang="ru-RU" sz="2400" dirty="0"/>
              <a:t>У Исполнителя </a:t>
            </a:r>
            <a:r>
              <a:rPr lang="ru-RU" sz="2400" dirty="0" smtClean="0"/>
              <a:t>Вычислитель </a:t>
            </a:r>
            <a:r>
              <a:rPr lang="ru-RU" sz="2400" dirty="0"/>
              <a:t>две команды, которым присвоены номера:</a:t>
            </a:r>
          </a:p>
          <a:p>
            <a:r>
              <a:rPr lang="ru-RU" sz="2400" b="1" dirty="0"/>
              <a:t>1. умножь на 3 </a:t>
            </a:r>
            <a:endParaRPr lang="ru-RU" sz="2400" dirty="0"/>
          </a:p>
          <a:p>
            <a:r>
              <a:rPr lang="ru-RU" sz="2400" b="1" dirty="0"/>
              <a:t>2. вычти 2</a:t>
            </a:r>
            <a:endParaRPr lang="ru-RU" sz="2400" dirty="0"/>
          </a:p>
          <a:p>
            <a:r>
              <a:rPr lang="ru-RU" sz="2400" dirty="0"/>
              <a:t>Первая из них увеличивает число на экране в три раза, вторая уменьшает его на 2.</a:t>
            </a:r>
          </a:p>
          <a:p>
            <a:r>
              <a:rPr lang="ru-RU" sz="2400" dirty="0"/>
              <a:t>Составьте алгоритм получения из числа 2 числа 30, содержащий не более 5 команд. В ответе напишите только номера команд. </a:t>
            </a:r>
          </a:p>
          <a:p>
            <a:r>
              <a:rPr lang="ru-RU" sz="2400" dirty="0"/>
              <a:t>(Например, 11221 -  это алгоритм</a:t>
            </a:r>
          </a:p>
          <a:p>
            <a:r>
              <a:rPr lang="ru-RU" sz="2400" b="1" dirty="0"/>
              <a:t>умножь на 3</a:t>
            </a:r>
            <a:endParaRPr lang="ru-RU" sz="2400" dirty="0"/>
          </a:p>
          <a:p>
            <a:r>
              <a:rPr lang="ru-RU" sz="2400" b="1" dirty="0"/>
              <a:t>умножь на 3</a:t>
            </a:r>
            <a:endParaRPr lang="ru-RU" sz="2400" dirty="0"/>
          </a:p>
          <a:p>
            <a:r>
              <a:rPr lang="ru-RU" sz="2400" b="1" dirty="0"/>
              <a:t>вычти 2</a:t>
            </a:r>
            <a:endParaRPr lang="ru-RU" sz="2400" dirty="0"/>
          </a:p>
          <a:p>
            <a:r>
              <a:rPr lang="ru-RU" sz="2400" b="1" dirty="0"/>
              <a:t>вычти 2</a:t>
            </a:r>
            <a:endParaRPr lang="ru-RU" sz="2400" dirty="0"/>
          </a:p>
          <a:p>
            <a:r>
              <a:rPr lang="ru-RU" sz="2400" b="1" dirty="0"/>
              <a:t>умножь на 3</a:t>
            </a:r>
            <a:endParaRPr lang="ru-RU" sz="2400" dirty="0"/>
          </a:p>
          <a:p>
            <a:r>
              <a:rPr lang="ru-RU" sz="2400" dirty="0"/>
              <a:t>который преобразует число 1 в число 15).</a:t>
            </a:r>
          </a:p>
          <a:p>
            <a:r>
              <a:rPr lang="ru-RU" sz="2400" dirty="0"/>
              <a:t>Если таких алгоритмов более одного, запишите любой из них</a:t>
            </a:r>
            <a:r>
              <a:rPr lang="ru-RU" sz="2400" dirty="0" smtClean="0"/>
              <a:t>.</a:t>
            </a:r>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556792"/>
            <a:ext cx="8136904" cy="4494757"/>
          </a:xfrm>
          <a:prstGeom prst="rect">
            <a:avLst/>
          </a:prstGeom>
          <a:noFill/>
        </p:spPr>
        <p:txBody>
          <a:bodyPr wrap="square" rtlCol="0">
            <a:spAutoFit/>
          </a:bodyPr>
          <a:lstStyle/>
          <a:p>
            <a:pPr>
              <a:lnSpc>
                <a:spcPct val="120000"/>
              </a:lnSpc>
            </a:pPr>
            <a:r>
              <a:rPr lang="ru-RU" sz="2400" dirty="0"/>
              <a:t>Нужное нам число 30 могло быть получено как умножением на 3 числа 10, так и вычитанием 2 из числа 32. Нам нужен рациональный алгоритм, поэтому считаем, что последней была команда </a:t>
            </a:r>
            <a:r>
              <a:rPr lang="ru-RU" sz="2400" b="1" dirty="0"/>
              <a:t>1</a:t>
            </a:r>
            <a:r>
              <a:rPr lang="ru-RU" sz="2400" dirty="0"/>
              <a:t> (30=3*10). Число 10 не могло быть получено командой </a:t>
            </a:r>
            <a:r>
              <a:rPr lang="ru-RU" sz="2400" b="1" dirty="0"/>
              <a:t>1</a:t>
            </a:r>
            <a:r>
              <a:rPr lang="ru-RU" sz="2400" dirty="0"/>
              <a:t>, т.к. оно не кратно трем, значит, предпоследней была команда </a:t>
            </a:r>
            <a:r>
              <a:rPr lang="ru-RU" sz="2400" b="1" dirty="0"/>
              <a:t>2</a:t>
            </a:r>
            <a:r>
              <a:rPr lang="ru-RU" sz="2400" dirty="0"/>
              <a:t> (10=12-2). Число 12 более рационально получить с помощью команды </a:t>
            </a:r>
            <a:r>
              <a:rPr lang="ru-RU" sz="2400" b="1" dirty="0"/>
              <a:t>1</a:t>
            </a:r>
            <a:r>
              <a:rPr lang="ru-RU" sz="2400" dirty="0"/>
              <a:t> (12=3*4). Число 4 некратно трем, значит, было получено с помощью команды </a:t>
            </a:r>
            <a:r>
              <a:rPr lang="ru-RU" sz="2400" b="1" dirty="0"/>
              <a:t>2</a:t>
            </a:r>
            <a:r>
              <a:rPr lang="ru-RU" sz="2400" dirty="0"/>
              <a:t> (4=6-2). Число 6 – с помощью команды </a:t>
            </a:r>
            <a:r>
              <a:rPr lang="ru-RU" sz="2400" b="1" dirty="0"/>
              <a:t>1</a:t>
            </a:r>
            <a:r>
              <a:rPr lang="ru-RU" sz="2400" dirty="0"/>
              <a:t> (6=2*3). Таким образом, алгоритм найден: </a:t>
            </a:r>
            <a:r>
              <a:rPr lang="ru-RU" sz="2400" b="1" dirty="0"/>
              <a:t>12121</a:t>
            </a:r>
            <a:r>
              <a:rPr lang="ru-RU" sz="2400" dirty="0" smtClean="0"/>
              <a:t>.</a:t>
            </a:r>
            <a:endParaRPr lang="ru-RU" sz="2400" dirty="0"/>
          </a:p>
        </p:txBody>
      </p:sp>
      <p:sp>
        <p:nvSpPr>
          <p:cNvPr id="3" name="TextBox 2"/>
          <p:cNvSpPr txBox="1"/>
          <p:nvPr/>
        </p:nvSpPr>
        <p:spPr>
          <a:xfrm>
            <a:off x="539552" y="548680"/>
            <a:ext cx="2736304" cy="461665"/>
          </a:xfrm>
          <a:prstGeom prst="rect">
            <a:avLst/>
          </a:prstGeom>
          <a:noFill/>
        </p:spPr>
        <p:txBody>
          <a:bodyPr wrap="square" rtlCol="0">
            <a:spAutoFit/>
          </a:bodyPr>
          <a:lstStyle/>
          <a:p>
            <a:r>
              <a:rPr lang="ru-RU" sz="2400" dirty="0" smtClean="0"/>
              <a:t>Решение задачи:</a:t>
            </a:r>
            <a:endParaRPr lang="ru-RU"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8640"/>
            <a:ext cx="8820472" cy="6463308"/>
          </a:xfrm>
          <a:prstGeom prst="rect">
            <a:avLst/>
          </a:prstGeom>
          <a:noFill/>
        </p:spPr>
        <p:txBody>
          <a:bodyPr wrap="square" rtlCol="0">
            <a:spAutoFit/>
          </a:bodyPr>
          <a:lstStyle/>
          <a:p>
            <a:r>
              <a:rPr lang="ru-RU" sz="2200" dirty="0"/>
              <a:t>Проверь себя.</a:t>
            </a:r>
          </a:p>
          <a:p>
            <a:r>
              <a:rPr lang="ru-RU" sz="2200" dirty="0"/>
              <a:t>Реши аналогичное задание для следующих чисел и сверь с ответом.</a:t>
            </a:r>
          </a:p>
          <a:p>
            <a:pPr marL="534988" indent="-534988">
              <a:spcBef>
                <a:spcPts val="1200"/>
              </a:spcBef>
            </a:pPr>
            <a:r>
              <a:rPr lang="ru-RU" sz="2200" dirty="0"/>
              <a:t> </a:t>
            </a:r>
            <a:r>
              <a:rPr lang="ru-RU" sz="2200" dirty="0" smtClean="0"/>
              <a:t>У </a:t>
            </a:r>
            <a:r>
              <a:rPr lang="ru-RU" sz="2200" dirty="0"/>
              <a:t>Исполнителя </a:t>
            </a:r>
            <a:r>
              <a:rPr lang="ru-RU" sz="2200" dirty="0" smtClean="0"/>
              <a:t>Вычислитель две </a:t>
            </a:r>
            <a:r>
              <a:rPr lang="ru-RU" sz="2200" dirty="0"/>
              <a:t>команды, которым присвоены номера:</a:t>
            </a:r>
            <a:br>
              <a:rPr lang="ru-RU" sz="2200" dirty="0"/>
            </a:br>
            <a:r>
              <a:rPr lang="ru-RU" sz="2200" b="1" dirty="0"/>
              <a:t>1. вычти 1 </a:t>
            </a:r>
            <a:r>
              <a:rPr lang="ru-RU" sz="2200" b="1" dirty="0" smtClean="0"/>
              <a:t>        2</a:t>
            </a:r>
            <a:r>
              <a:rPr lang="ru-RU" sz="2200" b="1" dirty="0"/>
              <a:t>. умножь на </a:t>
            </a:r>
            <a:r>
              <a:rPr lang="ru-RU" sz="2200" b="1" dirty="0" smtClean="0"/>
              <a:t>3</a:t>
            </a:r>
          </a:p>
          <a:p>
            <a:pPr marL="534988" lvl="0" indent="-534988">
              <a:spcAft>
                <a:spcPts val="1800"/>
              </a:spcAft>
            </a:pPr>
            <a:r>
              <a:rPr lang="ru-RU" sz="2200" dirty="0" smtClean="0"/>
              <a:t>Составьте </a:t>
            </a:r>
            <a:r>
              <a:rPr lang="ru-RU" sz="2200" dirty="0"/>
              <a:t>алгоритм получения из числа 4 числа 25, содержащий не более 5 </a:t>
            </a:r>
            <a:r>
              <a:rPr lang="ru-RU" sz="2200" dirty="0" smtClean="0"/>
              <a:t>команд.              Ответ</a:t>
            </a:r>
            <a:r>
              <a:rPr lang="ru-RU" sz="2200" dirty="0"/>
              <a:t>: 12211</a:t>
            </a:r>
          </a:p>
          <a:p>
            <a:pPr marL="534988" lvl="0" indent="-534988"/>
            <a:r>
              <a:rPr lang="ru-RU" sz="2200" dirty="0" smtClean="0"/>
              <a:t>2. У </a:t>
            </a:r>
            <a:r>
              <a:rPr lang="ru-RU" sz="2200" dirty="0"/>
              <a:t>Исполнителя </a:t>
            </a:r>
            <a:r>
              <a:rPr lang="ru-RU" sz="2200" dirty="0" smtClean="0"/>
              <a:t>Вычислитель </a:t>
            </a:r>
            <a:r>
              <a:rPr lang="ru-RU" sz="2200" dirty="0"/>
              <a:t>две команды, которым присвоены номера:</a:t>
            </a:r>
            <a:br>
              <a:rPr lang="ru-RU" sz="2200" dirty="0"/>
            </a:br>
            <a:r>
              <a:rPr lang="ru-RU" sz="2200" b="1" dirty="0"/>
              <a:t>1. вычти 1 </a:t>
            </a:r>
            <a:r>
              <a:rPr lang="ru-RU" sz="2200" b="1" dirty="0" smtClean="0"/>
              <a:t>         2</a:t>
            </a:r>
            <a:r>
              <a:rPr lang="ru-RU" sz="2200" b="1" dirty="0"/>
              <a:t>. умножь на </a:t>
            </a:r>
            <a:r>
              <a:rPr lang="ru-RU" sz="2200" b="1" dirty="0" smtClean="0"/>
              <a:t>2</a:t>
            </a:r>
          </a:p>
          <a:p>
            <a:pPr marL="534988" lvl="0" indent="-534988">
              <a:spcAft>
                <a:spcPts val="1800"/>
              </a:spcAft>
            </a:pPr>
            <a:r>
              <a:rPr lang="ru-RU" sz="2200" dirty="0" smtClean="0"/>
              <a:t>Составьте </a:t>
            </a:r>
            <a:r>
              <a:rPr lang="ru-RU" sz="2200" dirty="0"/>
              <a:t>алгоритм получения из числа 3 числа 18, содержащий не более 5 </a:t>
            </a:r>
            <a:r>
              <a:rPr lang="ru-RU" sz="2200" dirty="0" smtClean="0"/>
              <a:t>команд.              Ответ</a:t>
            </a:r>
            <a:r>
              <a:rPr lang="ru-RU" sz="2200" dirty="0"/>
              <a:t>: 21212</a:t>
            </a:r>
          </a:p>
          <a:p>
            <a:pPr marL="534988" lvl="0" indent="-534988"/>
            <a:r>
              <a:rPr lang="ru-RU" sz="2200" dirty="0" smtClean="0"/>
              <a:t>3. У </a:t>
            </a:r>
            <a:r>
              <a:rPr lang="ru-RU" sz="2200" dirty="0"/>
              <a:t>Исполнителя </a:t>
            </a:r>
            <a:r>
              <a:rPr lang="ru-RU" sz="2200" dirty="0" smtClean="0"/>
              <a:t>Вычислитель </a:t>
            </a:r>
            <a:r>
              <a:rPr lang="ru-RU" sz="2200" dirty="0"/>
              <a:t>две команды, которым присвоены номера:</a:t>
            </a:r>
            <a:br>
              <a:rPr lang="ru-RU" sz="2200" dirty="0"/>
            </a:br>
            <a:r>
              <a:rPr lang="ru-RU" sz="2200" b="1" dirty="0"/>
              <a:t>1. вычти 1 </a:t>
            </a:r>
            <a:r>
              <a:rPr lang="ru-RU" sz="2200" b="1" dirty="0" smtClean="0"/>
              <a:t>          2</a:t>
            </a:r>
            <a:r>
              <a:rPr lang="ru-RU" sz="2200" b="1" dirty="0"/>
              <a:t>. умножь на </a:t>
            </a:r>
            <a:r>
              <a:rPr lang="ru-RU" sz="2200" b="1" dirty="0" smtClean="0"/>
              <a:t>3</a:t>
            </a:r>
          </a:p>
          <a:p>
            <a:pPr marL="534988" lvl="0" indent="-534988"/>
            <a:r>
              <a:rPr lang="ru-RU" sz="2200" dirty="0" smtClean="0"/>
              <a:t>Составьте </a:t>
            </a:r>
            <a:r>
              <a:rPr lang="ru-RU" sz="2200" dirty="0"/>
              <a:t>алгоритм получения из числа 7 числа 13, содержащий не более 5 </a:t>
            </a:r>
            <a:r>
              <a:rPr lang="ru-RU" sz="2200" dirty="0" smtClean="0"/>
              <a:t>команд.              Ответ</a:t>
            </a:r>
            <a:r>
              <a:rPr lang="ru-RU" sz="2200" dirty="0"/>
              <a:t>: </a:t>
            </a:r>
            <a:r>
              <a:rPr lang="ru-RU" sz="2200" dirty="0" smtClean="0"/>
              <a:t>11211</a:t>
            </a:r>
            <a:endParaRPr lang="ru-RU" sz="2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712968" cy="2708434"/>
          </a:xfrm>
          <a:prstGeom prst="rect">
            <a:avLst/>
          </a:prstGeom>
          <a:noFill/>
        </p:spPr>
        <p:txBody>
          <a:bodyPr wrap="square" rtlCol="0">
            <a:spAutoFit/>
          </a:bodyPr>
          <a:lstStyle/>
          <a:p>
            <a:r>
              <a:rPr lang="ru-RU" sz="2000" u="sng" dirty="0"/>
              <a:t>Задание </a:t>
            </a:r>
            <a:r>
              <a:rPr lang="ru-RU" sz="2000" u="sng" dirty="0" smtClean="0"/>
              <a:t>В15</a:t>
            </a:r>
            <a:endParaRPr lang="ru-RU" sz="2000" dirty="0"/>
          </a:p>
          <a:p>
            <a:pPr algn="just">
              <a:spcBef>
                <a:spcPts val="1200"/>
              </a:spcBef>
            </a:pPr>
            <a:r>
              <a:rPr lang="ru-RU" sz="2000" dirty="0"/>
              <a:t>Файл размером 8Кбайт передается через некоторое соединение со скоростью 4096 бит/сек. Определите размер файла (в байтах), который можно передать за то же время через другое соединение со скоростью 256 бит/сек. В ответе укажите одно число – размер файла в байтах. Единицы измерения писать не нужно.</a:t>
            </a:r>
          </a:p>
          <a:p>
            <a:pPr algn="just"/>
            <a:r>
              <a:rPr lang="ru-RU" sz="2000" dirty="0"/>
              <a:t> </a:t>
            </a:r>
            <a:r>
              <a:rPr lang="ru-RU" sz="2000" dirty="0" smtClean="0"/>
              <a:t>Поскольку </a:t>
            </a:r>
            <a:r>
              <a:rPr lang="ru-RU" sz="2000" dirty="0"/>
              <a:t>скорость передачи файла дана в битах/сек, переведем размер файла в биты</a:t>
            </a:r>
            <a:r>
              <a:rPr lang="ru-RU" sz="2000" dirty="0" smtClean="0"/>
              <a:t>.</a:t>
            </a:r>
            <a:endParaRPr lang="ru-RU" sz="2000" dirty="0"/>
          </a:p>
        </p:txBody>
      </p:sp>
      <p:sp>
        <p:nvSpPr>
          <p:cNvPr id="3" name="TextBox 2"/>
          <p:cNvSpPr txBox="1"/>
          <p:nvPr/>
        </p:nvSpPr>
        <p:spPr>
          <a:xfrm>
            <a:off x="251520" y="3068960"/>
            <a:ext cx="2736304" cy="400110"/>
          </a:xfrm>
          <a:prstGeom prst="rect">
            <a:avLst/>
          </a:prstGeom>
          <a:noFill/>
        </p:spPr>
        <p:txBody>
          <a:bodyPr wrap="square" rtlCol="0">
            <a:spAutoFit/>
          </a:bodyPr>
          <a:lstStyle/>
          <a:p>
            <a:r>
              <a:rPr lang="ru-RU" sz="2000" dirty="0" smtClean="0"/>
              <a:t>Решение задачи:</a:t>
            </a:r>
            <a:endParaRPr lang="ru-RU" sz="2000" dirty="0"/>
          </a:p>
        </p:txBody>
      </p:sp>
      <p:sp>
        <p:nvSpPr>
          <p:cNvPr id="4" name="TextBox 3"/>
          <p:cNvSpPr txBox="1"/>
          <p:nvPr/>
        </p:nvSpPr>
        <p:spPr>
          <a:xfrm>
            <a:off x="251520" y="3717032"/>
            <a:ext cx="8712968" cy="2862322"/>
          </a:xfrm>
          <a:prstGeom prst="rect">
            <a:avLst/>
          </a:prstGeom>
          <a:noFill/>
        </p:spPr>
        <p:txBody>
          <a:bodyPr wrap="square" rtlCol="0">
            <a:spAutoFit/>
          </a:bodyPr>
          <a:lstStyle/>
          <a:p>
            <a:r>
              <a:rPr lang="en-US" sz="2000" dirty="0" smtClean="0"/>
              <a:t>I</a:t>
            </a:r>
            <a:r>
              <a:rPr lang="ru-RU" sz="2000" baseline="-25000" dirty="0"/>
              <a:t>1</a:t>
            </a:r>
            <a:r>
              <a:rPr lang="ru-RU" sz="2000" dirty="0"/>
              <a:t>= 8(Кбайт)	8=2</a:t>
            </a:r>
            <a:r>
              <a:rPr lang="ru-RU" sz="2000" baseline="30000" dirty="0"/>
              <a:t>3</a:t>
            </a:r>
            <a:r>
              <a:rPr lang="ru-RU" sz="2000" dirty="0"/>
              <a:t>    1Кбайт=2</a:t>
            </a:r>
            <a:r>
              <a:rPr lang="ru-RU" sz="2000" baseline="30000" dirty="0"/>
              <a:t>10 </a:t>
            </a:r>
            <a:r>
              <a:rPr lang="ru-RU" sz="2000" dirty="0"/>
              <a:t>байт    1 байт=2</a:t>
            </a:r>
            <a:r>
              <a:rPr lang="ru-RU" sz="2000" baseline="30000" dirty="0"/>
              <a:t>3</a:t>
            </a:r>
            <a:r>
              <a:rPr lang="ru-RU" sz="2000" dirty="0"/>
              <a:t>бит</a:t>
            </a:r>
            <a:r>
              <a:rPr lang="ru-RU" sz="2000" baseline="30000" dirty="0"/>
              <a:t>     </a:t>
            </a:r>
            <a:r>
              <a:rPr lang="en-US" sz="2000" dirty="0"/>
              <a:t>I</a:t>
            </a:r>
            <a:r>
              <a:rPr lang="ru-RU" sz="2000" dirty="0"/>
              <a:t>=2</a:t>
            </a:r>
            <a:r>
              <a:rPr lang="ru-RU" sz="2000" baseline="30000" dirty="0"/>
              <a:t>3</a:t>
            </a:r>
            <a:r>
              <a:rPr lang="ru-RU" sz="2000" dirty="0"/>
              <a:t>*2</a:t>
            </a:r>
            <a:r>
              <a:rPr lang="ru-RU" sz="2000" baseline="30000" dirty="0"/>
              <a:t>10</a:t>
            </a:r>
            <a:r>
              <a:rPr lang="ru-RU" sz="2000" dirty="0"/>
              <a:t>*2</a:t>
            </a:r>
            <a:r>
              <a:rPr lang="ru-RU" sz="2000" baseline="30000" dirty="0"/>
              <a:t>3</a:t>
            </a:r>
            <a:r>
              <a:rPr lang="ru-RU" sz="2000" dirty="0"/>
              <a:t>=2</a:t>
            </a:r>
            <a:r>
              <a:rPr lang="ru-RU" sz="2000" baseline="30000" dirty="0"/>
              <a:t>16</a:t>
            </a:r>
            <a:r>
              <a:rPr lang="ru-RU" sz="2000" dirty="0"/>
              <a:t> (бит)</a:t>
            </a:r>
          </a:p>
          <a:p>
            <a:r>
              <a:rPr lang="ru-RU" sz="2000" dirty="0"/>
              <a:t>Для удобства вычислений переведем скорости передачи файла в числа, также являющиеся степенью 2.</a:t>
            </a:r>
          </a:p>
          <a:p>
            <a:r>
              <a:rPr lang="ru-RU" sz="2000" dirty="0"/>
              <a:t>	</a:t>
            </a:r>
            <a:r>
              <a:rPr lang="en-US" sz="2000" dirty="0"/>
              <a:t>v</a:t>
            </a:r>
            <a:r>
              <a:rPr lang="ru-RU" sz="2000" baseline="-25000" dirty="0"/>
              <a:t>1</a:t>
            </a:r>
            <a:r>
              <a:rPr lang="ru-RU" sz="2000" dirty="0"/>
              <a:t> = 4096 бит/сек = 2</a:t>
            </a:r>
            <a:r>
              <a:rPr lang="ru-RU" sz="2000" baseline="30000" dirty="0"/>
              <a:t>12 </a:t>
            </a:r>
            <a:r>
              <a:rPr lang="ru-RU" sz="2000" dirty="0"/>
              <a:t>бит/сек	</a:t>
            </a:r>
            <a:r>
              <a:rPr lang="en-US" sz="2000" dirty="0"/>
              <a:t>v</a:t>
            </a:r>
            <a:r>
              <a:rPr lang="ru-RU" sz="2000" baseline="-25000" dirty="0"/>
              <a:t>2</a:t>
            </a:r>
            <a:r>
              <a:rPr lang="ru-RU" sz="2000" dirty="0"/>
              <a:t> = 256 бит/сек = 2</a:t>
            </a:r>
            <a:r>
              <a:rPr lang="ru-RU" sz="2000" baseline="30000" dirty="0"/>
              <a:t>8 </a:t>
            </a:r>
            <a:r>
              <a:rPr lang="ru-RU" sz="2000" dirty="0"/>
              <a:t>бит/сек</a:t>
            </a:r>
          </a:p>
          <a:p>
            <a:r>
              <a:rPr lang="ru-RU" sz="2000" dirty="0"/>
              <a:t>Вычисляем время передачи исходного файла: </a:t>
            </a:r>
            <a:r>
              <a:rPr lang="ru-RU" sz="2000" dirty="0" err="1"/>
              <a:t>t</a:t>
            </a:r>
            <a:r>
              <a:rPr lang="ru-RU" sz="2000" dirty="0"/>
              <a:t> = I</a:t>
            </a:r>
            <a:r>
              <a:rPr lang="ru-RU" sz="2000" baseline="-25000" dirty="0"/>
              <a:t>1</a:t>
            </a:r>
            <a:r>
              <a:rPr lang="ru-RU" sz="2000" dirty="0"/>
              <a:t> / v</a:t>
            </a:r>
            <a:r>
              <a:rPr lang="ru-RU" sz="2000" baseline="-25000" dirty="0"/>
              <a:t>1</a:t>
            </a:r>
            <a:r>
              <a:rPr lang="ru-RU" sz="2000" dirty="0"/>
              <a:t>.</a:t>
            </a:r>
          </a:p>
          <a:p>
            <a:r>
              <a:rPr lang="ru-RU" sz="2000" dirty="0"/>
              <a:t>	</a:t>
            </a:r>
            <a:r>
              <a:rPr lang="en-US" sz="2000" dirty="0"/>
              <a:t>t</a:t>
            </a:r>
            <a:r>
              <a:rPr lang="ru-RU" sz="2000" dirty="0"/>
              <a:t>= =</a:t>
            </a:r>
            <a:r>
              <a:rPr lang="en-US" sz="2000" dirty="0"/>
              <a:t> </a:t>
            </a:r>
            <a:r>
              <a:rPr lang="ru-RU" sz="2000" dirty="0"/>
              <a:t>= 2</a:t>
            </a:r>
            <a:r>
              <a:rPr lang="ru-RU" sz="2000" baseline="30000" dirty="0"/>
              <a:t>4 </a:t>
            </a:r>
            <a:r>
              <a:rPr lang="ru-RU" sz="2000" dirty="0"/>
              <a:t>= 16 (сек)</a:t>
            </a:r>
          </a:p>
          <a:p>
            <a:r>
              <a:rPr lang="ru-RU" sz="2000" dirty="0"/>
              <a:t> </a:t>
            </a:r>
            <a:r>
              <a:rPr lang="ru-RU" sz="2000" dirty="0" smtClean="0"/>
              <a:t>Далее </a:t>
            </a:r>
            <a:r>
              <a:rPr lang="ru-RU" sz="2000" dirty="0"/>
              <a:t>находим требуемый объем (в битах) и переводим его в байты.</a:t>
            </a:r>
          </a:p>
          <a:p>
            <a:r>
              <a:rPr lang="ru-RU" sz="2000" dirty="0"/>
              <a:t>	</a:t>
            </a:r>
            <a:r>
              <a:rPr lang="en-US" sz="2000" dirty="0"/>
              <a:t>I</a:t>
            </a:r>
            <a:r>
              <a:rPr lang="en-US" sz="2000" baseline="-25000" dirty="0"/>
              <a:t>2</a:t>
            </a:r>
            <a:r>
              <a:rPr lang="en-US" sz="2000" dirty="0"/>
              <a:t> = t * v</a:t>
            </a:r>
            <a:r>
              <a:rPr lang="en-US" sz="2000" baseline="-25000" dirty="0"/>
              <a:t>2	</a:t>
            </a:r>
            <a:r>
              <a:rPr lang="en-US" sz="2000" dirty="0"/>
              <a:t>I</a:t>
            </a:r>
            <a:r>
              <a:rPr lang="en-US" sz="2000" baseline="-25000" dirty="0"/>
              <a:t>2</a:t>
            </a:r>
            <a:r>
              <a:rPr lang="en-US" sz="2000" dirty="0"/>
              <a:t> = 2</a:t>
            </a:r>
            <a:r>
              <a:rPr lang="en-US" sz="2000" baseline="30000" dirty="0"/>
              <a:t>4</a:t>
            </a:r>
            <a:r>
              <a:rPr lang="en-US" sz="2000" dirty="0"/>
              <a:t> * 2</a:t>
            </a:r>
            <a:r>
              <a:rPr lang="en-US" sz="2000" baseline="30000" dirty="0"/>
              <a:t>8</a:t>
            </a:r>
            <a:r>
              <a:rPr lang="en-US" sz="2000" dirty="0"/>
              <a:t> = 2</a:t>
            </a:r>
            <a:r>
              <a:rPr lang="en-US" sz="2000" baseline="30000" dirty="0"/>
              <a:t>12</a:t>
            </a:r>
            <a:r>
              <a:rPr lang="en-US" sz="2000" dirty="0"/>
              <a:t> (</a:t>
            </a:r>
            <a:r>
              <a:rPr lang="en-US" sz="2000" dirty="0" err="1"/>
              <a:t>бит</a:t>
            </a:r>
            <a:r>
              <a:rPr lang="en-US" sz="2000" dirty="0"/>
              <a:t>)	I</a:t>
            </a:r>
            <a:r>
              <a:rPr lang="en-US" sz="2000" baseline="-25000" dirty="0"/>
              <a:t>2</a:t>
            </a:r>
            <a:r>
              <a:rPr lang="en-US" sz="2000" dirty="0"/>
              <a:t> = 2</a:t>
            </a:r>
            <a:r>
              <a:rPr lang="en-US" sz="2000" baseline="30000" dirty="0"/>
              <a:t>12</a:t>
            </a:r>
            <a:r>
              <a:rPr lang="en-US" sz="2000" dirty="0"/>
              <a:t> / 2</a:t>
            </a:r>
            <a:r>
              <a:rPr lang="en-US" sz="2000" baseline="30000" dirty="0"/>
              <a:t>3</a:t>
            </a:r>
            <a:r>
              <a:rPr lang="en-US" sz="2000" dirty="0"/>
              <a:t> = 2</a:t>
            </a:r>
            <a:r>
              <a:rPr lang="en-US" sz="2000" baseline="30000" dirty="0"/>
              <a:t>9</a:t>
            </a:r>
            <a:r>
              <a:rPr lang="en-US" sz="2000" dirty="0"/>
              <a:t> = 512 (б</a:t>
            </a:r>
            <a:r>
              <a:rPr lang="ru-RU" sz="2000" dirty="0"/>
              <a:t>ай</a:t>
            </a:r>
            <a:r>
              <a:rPr lang="en-US" sz="2000" dirty="0"/>
              <a:t>т)</a:t>
            </a:r>
            <a:endParaRPr lang="ru-RU" sz="2000" dirty="0"/>
          </a:p>
          <a:p>
            <a:r>
              <a:rPr lang="ru-RU" sz="2000" dirty="0"/>
              <a:t>Ответ: </a:t>
            </a:r>
            <a:r>
              <a:rPr lang="ru-RU" sz="2000" dirty="0" smtClean="0"/>
              <a:t>512</a:t>
            </a:r>
            <a:endParaRPr lang="ru-RU"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88640"/>
            <a:ext cx="7632848" cy="6524863"/>
          </a:xfrm>
          <a:prstGeom prst="rect">
            <a:avLst/>
          </a:prstGeom>
          <a:noFill/>
        </p:spPr>
        <p:txBody>
          <a:bodyPr wrap="square" rtlCol="0">
            <a:spAutoFit/>
          </a:bodyPr>
          <a:lstStyle/>
          <a:p>
            <a:r>
              <a:rPr lang="ru-RU" sz="2400" dirty="0"/>
              <a:t>Проверь себя.</a:t>
            </a:r>
          </a:p>
          <a:p>
            <a:r>
              <a:rPr lang="ru-RU" sz="2400" dirty="0"/>
              <a:t>Реши аналогичные задания и сверь с ответом.</a:t>
            </a:r>
          </a:p>
          <a:p>
            <a:pPr>
              <a:spcBef>
                <a:spcPts val="1200"/>
              </a:spcBef>
            </a:pPr>
            <a:r>
              <a:rPr lang="ru-RU" sz="2400" dirty="0"/>
              <a:t> </a:t>
            </a:r>
            <a:r>
              <a:rPr lang="en-US" sz="2400" dirty="0" smtClean="0"/>
              <a:t>1</a:t>
            </a:r>
            <a:r>
              <a:rPr lang="ru-RU" sz="2400" dirty="0" smtClean="0"/>
              <a:t>. Скорость </a:t>
            </a:r>
            <a:r>
              <a:rPr lang="ru-RU" sz="2400" dirty="0"/>
              <a:t>передачи данных через некоторое соединение равна 1024000 бит/сек. Передача файла заняла 10 сек. Определите размер файла в </a:t>
            </a:r>
            <a:r>
              <a:rPr lang="ru-RU" sz="2400" dirty="0" err="1"/>
              <a:t>КБайт</a:t>
            </a:r>
            <a:r>
              <a:rPr lang="ru-RU" sz="2400" dirty="0"/>
              <a:t>. </a:t>
            </a:r>
            <a:r>
              <a:rPr lang="ru-RU" sz="2400" dirty="0" smtClean="0"/>
              <a:t/>
            </a:r>
            <a:br>
              <a:rPr lang="ru-RU" sz="2400" dirty="0" smtClean="0"/>
            </a:br>
            <a:r>
              <a:rPr lang="ru-RU" sz="2400" dirty="0" smtClean="0"/>
              <a:t>Ответ</a:t>
            </a:r>
            <a:r>
              <a:rPr lang="ru-RU" sz="2400" dirty="0"/>
              <a:t>: 625</a:t>
            </a:r>
          </a:p>
          <a:p>
            <a:pPr lvl="0"/>
            <a:r>
              <a:rPr lang="ru-RU" sz="2400" dirty="0" smtClean="0"/>
              <a:t>2. Скорость </a:t>
            </a:r>
            <a:r>
              <a:rPr lang="ru-RU" sz="2400" dirty="0"/>
              <a:t>передачи данных через некоторое соединение равна 512000 бит/сек. Через данное соединение передают файл размером 2000 Кбайт. Определите время передачи файла в секундах. </a:t>
            </a:r>
            <a:r>
              <a:rPr lang="ru-RU" sz="2400" dirty="0" smtClean="0"/>
              <a:t/>
            </a:r>
            <a:br>
              <a:rPr lang="ru-RU" sz="2400" dirty="0" smtClean="0"/>
            </a:br>
            <a:r>
              <a:rPr lang="ru-RU" sz="2400" dirty="0" smtClean="0"/>
              <a:t>Ответ</a:t>
            </a:r>
            <a:r>
              <a:rPr lang="ru-RU" sz="2400" dirty="0"/>
              <a:t>: 16</a:t>
            </a:r>
          </a:p>
          <a:p>
            <a:pPr lvl="0"/>
            <a:r>
              <a:rPr lang="ru-RU" sz="2400" dirty="0" smtClean="0"/>
              <a:t>3. Файл </a:t>
            </a:r>
            <a:r>
              <a:rPr lang="ru-RU" sz="2400" dirty="0"/>
              <a:t>размером 64Кбайт передается через некоторое соединение со скоростью 1024 бит/сек. Определите размер файла (в Килобайтах), который можно передать за то же время через другое соединение со скоростью 256 бит/сек</a:t>
            </a:r>
            <a:r>
              <a:rPr lang="ru-RU" sz="2400" dirty="0" smtClean="0"/>
              <a:t>.</a:t>
            </a:r>
            <a:br>
              <a:rPr lang="ru-RU" sz="2400" dirty="0" smtClean="0"/>
            </a:br>
            <a:r>
              <a:rPr lang="ru-RU" sz="2400" dirty="0" smtClean="0"/>
              <a:t>Ответ</a:t>
            </a:r>
            <a:r>
              <a:rPr lang="ru-RU" sz="2400" dirty="0"/>
              <a:t>: </a:t>
            </a:r>
            <a:r>
              <a:rPr lang="ru-RU" sz="2400" dirty="0" smtClean="0"/>
              <a:t>16</a:t>
            </a:r>
            <a:endParaRPr lang="ru-RU"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88640"/>
            <a:ext cx="8784976" cy="6524863"/>
          </a:xfrm>
          <a:prstGeom prst="rect">
            <a:avLst/>
          </a:prstGeom>
          <a:noFill/>
        </p:spPr>
        <p:txBody>
          <a:bodyPr wrap="square" rtlCol="0">
            <a:spAutoFit/>
          </a:bodyPr>
          <a:lstStyle/>
          <a:p>
            <a:pPr>
              <a:spcAft>
                <a:spcPts val="1200"/>
              </a:spcAft>
            </a:pPr>
            <a:r>
              <a:rPr lang="ru-RU" sz="2400" u="sng" dirty="0"/>
              <a:t>Задание В16.</a:t>
            </a:r>
            <a:endParaRPr lang="ru-RU" sz="2400" dirty="0"/>
          </a:p>
          <a:p>
            <a:r>
              <a:rPr lang="ru-RU" sz="2400" dirty="0"/>
              <a:t>Некоторый алгоритм из одной цепочки символов получает новую цепочку следующим образом. Сначала вычисляется длина исходной цепочки символов; если она четна, то в середину цепочки добавляется символ </a:t>
            </a:r>
            <a:r>
              <a:rPr lang="ru-RU" sz="2400" b="1" dirty="0"/>
              <a:t>А</a:t>
            </a:r>
            <a:r>
              <a:rPr lang="ru-RU" sz="2400" dirty="0"/>
              <a:t>, а если нечетна, то в начало цепочки добавляется символ </a:t>
            </a:r>
            <a:r>
              <a:rPr lang="ru-RU" sz="2400" b="1" dirty="0"/>
              <a:t>Б</a:t>
            </a:r>
            <a:r>
              <a:rPr lang="ru-RU" sz="2400" dirty="0"/>
              <a:t>. В полученной цепочке символов каждая буква заменяется буквой, следующей за ней в русском алфавите (</a:t>
            </a:r>
            <a:r>
              <a:rPr lang="ru-RU" sz="2400" b="1" dirty="0"/>
              <a:t>А</a:t>
            </a:r>
            <a:r>
              <a:rPr lang="ru-RU" sz="2400" dirty="0"/>
              <a:t> на </a:t>
            </a:r>
            <a:r>
              <a:rPr lang="ru-RU" sz="2400" b="1" dirty="0"/>
              <a:t>Б</a:t>
            </a:r>
            <a:r>
              <a:rPr lang="ru-RU" sz="2400" dirty="0"/>
              <a:t>, </a:t>
            </a:r>
            <a:r>
              <a:rPr lang="ru-RU" sz="2400" b="1" dirty="0"/>
              <a:t>Б</a:t>
            </a:r>
            <a:r>
              <a:rPr lang="ru-RU" sz="2400" dirty="0"/>
              <a:t> на </a:t>
            </a:r>
            <a:r>
              <a:rPr lang="ru-RU" sz="2400" b="1" dirty="0"/>
              <a:t>В</a:t>
            </a:r>
            <a:r>
              <a:rPr lang="ru-RU" sz="2400" dirty="0"/>
              <a:t> и т.д., а </a:t>
            </a:r>
            <a:r>
              <a:rPr lang="ru-RU" sz="2400" b="1" dirty="0"/>
              <a:t>Я</a:t>
            </a:r>
            <a:r>
              <a:rPr lang="ru-RU" sz="2400" dirty="0"/>
              <a:t> на </a:t>
            </a:r>
            <a:r>
              <a:rPr lang="ru-RU" sz="2400" b="1" dirty="0"/>
              <a:t>А</a:t>
            </a:r>
            <a:r>
              <a:rPr lang="ru-RU" sz="2400" dirty="0"/>
              <a:t>). Получившаяся таким образом цепочка является результатом работы алгоритма.</a:t>
            </a:r>
          </a:p>
          <a:p>
            <a:r>
              <a:rPr lang="ru-RU" sz="2400" dirty="0"/>
              <a:t>Например, если исходной была цепочка </a:t>
            </a:r>
            <a:r>
              <a:rPr lang="ru-RU" sz="2400" b="1" dirty="0"/>
              <a:t>ВРМ</a:t>
            </a:r>
            <a:r>
              <a:rPr lang="ru-RU" sz="2400" dirty="0"/>
              <a:t>, то результатом работы алгоритма будет цепочка </a:t>
            </a:r>
            <a:r>
              <a:rPr lang="ru-RU" sz="2400" b="1" dirty="0"/>
              <a:t>ВГСН</a:t>
            </a:r>
            <a:r>
              <a:rPr lang="ru-RU" sz="2400" dirty="0"/>
              <a:t>, а если исходной цепочкой была </a:t>
            </a:r>
            <a:r>
              <a:rPr lang="ru-RU" sz="2400" b="1" dirty="0"/>
              <a:t>ПД</a:t>
            </a:r>
            <a:r>
              <a:rPr lang="ru-RU" sz="2400" dirty="0"/>
              <a:t>, то результатом будет </a:t>
            </a:r>
            <a:r>
              <a:rPr lang="ru-RU" sz="2400" b="1" dirty="0"/>
              <a:t>РБЕ</a:t>
            </a:r>
            <a:r>
              <a:rPr lang="ru-RU" sz="2400" dirty="0"/>
              <a:t>.</a:t>
            </a:r>
          </a:p>
          <a:p>
            <a:r>
              <a:rPr lang="ru-RU" sz="2400" dirty="0"/>
              <a:t>Дана цепочка символов </a:t>
            </a:r>
            <a:r>
              <a:rPr lang="ru-RU" sz="2400" b="1" dirty="0"/>
              <a:t>ПУСК</a:t>
            </a:r>
            <a:r>
              <a:rPr lang="ru-RU" sz="2400" dirty="0"/>
              <a:t>. Какая цепочка символов получится, если к данной цепочке применить описанный алгоритм дважды (т.е. применить алгоритм к данной цепочке, а затем к результату вновь применить алгоритм?).</a:t>
            </a:r>
          </a:p>
          <a:p>
            <a:r>
              <a:rPr lang="ru-RU" sz="2400" dirty="0"/>
              <a:t>Русский алфавит </a:t>
            </a:r>
            <a:r>
              <a:rPr lang="ru-RU" sz="2400" b="1" dirty="0" smtClean="0"/>
              <a:t>АБВГДЕЁЖЗИЙКЛМНОПРСТУФХЦЧШЩЪЮЬЭЮЯ</a:t>
            </a:r>
            <a:endParaRPr lang="ru-RU"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052736"/>
            <a:ext cx="8280920" cy="5539978"/>
          </a:xfrm>
          <a:prstGeom prst="rect">
            <a:avLst/>
          </a:prstGeom>
          <a:noFill/>
        </p:spPr>
        <p:txBody>
          <a:bodyPr wrap="square" rtlCol="0">
            <a:spAutoFit/>
          </a:bodyPr>
          <a:lstStyle/>
          <a:p>
            <a:r>
              <a:rPr lang="ru-RU" sz="2400" dirty="0" smtClean="0"/>
              <a:t>Решение </a:t>
            </a:r>
            <a:r>
              <a:rPr lang="ru-RU" sz="2400" dirty="0"/>
              <a:t>задачи начнем с анализа первой записи - 3113. Поскольку в алфавите 33 буквы, то либо первая цифра 3 означает букву В, либо стоит число 31 (буква Э). Следующие цифры 1 и 3 могут быть либо одним числом (буква Л), либо двумя отдельными (буквы А и В). Таким образом, первая запись имеет варианты: ВААВ, ЭАВ, ЭЛ.</a:t>
            </a:r>
          </a:p>
          <a:p>
            <a:r>
              <a:rPr lang="ru-RU" sz="2400" dirty="0"/>
              <a:t>Во второй записи цифра 9 – это буква З. Далее могут быть варианты – 2-1-2, 2-12 и 21-2.</a:t>
            </a:r>
          </a:p>
          <a:p>
            <a:r>
              <a:rPr lang="ru-RU" sz="2400" dirty="0"/>
              <a:t>Аналогично исключается и последняя шифровка.</a:t>
            </a:r>
          </a:p>
          <a:p>
            <a:r>
              <a:rPr lang="ru-RU" sz="2400" dirty="0"/>
              <a:t>В записи 6810 первая цифра 6 имеет однозначное решение, далее цифра 8 также может быть только единственной буквой. Последние две цифры 10 могут означать только букву И, поскольку буквы с номером 0 в таблице нет. Итого, ответ ЕЖИ.</a:t>
            </a:r>
          </a:p>
          <a:p>
            <a:endParaRPr lang="ru-RU" dirty="0"/>
          </a:p>
        </p:txBody>
      </p:sp>
      <p:sp>
        <p:nvSpPr>
          <p:cNvPr id="3" name="TextBox 2"/>
          <p:cNvSpPr txBox="1"/>
          <p:nvPr/>
        </p:nvSpPr>
        <p:spPr>
          <a:xfrm>
            <a:off x="611560" y="260648"/>
            <a:ext cx="2736304" cy="461665"/>
          </a:xfrm>
          <a:prstGeom prst="rect">
            <a:avLst/>
          </a:prstGeom>
          <a:noFill/>
        </p:spPr>
        <p:txBody>
          <a:bodyPr wrap="square" rtlCol="0">
            <a:spAutoFit/>
          </a:bodyPr>
          <a:lstStyle/>
          <a:p>
            <a:r>
              <a:rPr lang="ru-RU" sz="2400" dirty="0" smtClean="0"/>
              <a:t>Решение задачи:</a:t>
            </a:r>
            <a:endParaRPr lang="ru-RU"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196752"/>
            <a:ext cx="6768752" cy="4893647"/>
          </a:xfrm>
          <a:prstGeom prst="rect">
            <a:avLst/>
          </a:prstGeom>
          <a:noFill/>
        </p:spPr>
        <p:txBody>
          <a:bodyPr wrap="square" rtlCol="0">
            <a:spAutoFit/>
          </a:bodyPr>
          <a:lstStyle/>
          <a:p>
            <a:pPr>
              <a:lnSpc>
                <a:spcPct val="130000"/>
              </a:lnSpc>
            </a:pPr>
            <a:r>
              <a:rPr lang="ru-RU" sz="2400" dirty="0"/>
              <a:t>Исходная цепочка содержит четное число символов, поэтому добавляем в середину символ </a:t>
            </a:r>
            <a:r>
              <a:rPr lang="ru-RU" sz="2400" b="1" dirty="0"/>
              <a:t>А</a:t>
            </a:r>
            <a:r>
              <a:rPr lang="ru-RU" sz="2400" dirty="0"/>
              <a:t> – </a:t>
            </a:r>
            <a:r>
              <a:rPr lang="ru-RU" sz="2400" b="1" dirty="0"/>
              <a:t>ПУАСК</a:t>
            </a:r>
            <a:r>
              <a:rPr lang="ru-RU" sz="2400" dirty="0"/>
              <a:t> и </a:t>
            </a:r>
            <a:r>
              <a:rPr lang="ru-RU" sz="2400" dirty="0" smtClean="0"/>
              <a:t>после этого производим замену букв </a:t>
            </a:r>
            <a:r>
              <a:rPr lang="ru-RU" sz="2400" dirty="0"/>
              <a:t>по заданному алгоритму: </a:t>
            </a:r>
            <a:r>
              <a:rPr lang="ru-RU" sz="2400" b="1" dirty="0"/>
              <a:t>РФБТЛ</a:t>
            </a:r>
            <a:r>
              <a:rPr lang="ru-RU" sz="2400" dirty="0"/>
              <a:t>. </a:t>
            </a:r>
            <a:endParaRPr lang="ru-RU" sz="2400" dirty="0" smtClean="0"/>
          </a:p>
          <a:p>
            <a:pPr>
              <a:lnSpc>
                <a:spcPct val="130000"/>
              </a:lnSpc>
            </a:pPr>
            <a:r>
              <a:rPr lang="ru-RU" sz="2400" dirty="0" smtClean="0"/>
              <a:t>Получили </a:t>
            </a:r>
            <a:r>
              <a:rPr lang="ru-RU" sz="2400" dirty="0"/>
              <a:t>цепочку из нечетного </a:t>
            </a:r>
            <a:r>
              <a:rPr lang="ru-RU" sz="2400" dirty="0" smtClean="0"/>
              <a:t>количества символов, </a:t>
            </a:r>
            <a:r>
              <a:rPr lang="ru-RU" sz="2400" dirty="0"/>
              <a:t>поэтому добавляем в начало символ </a:t>
            </a:r>
            <a:r>
              <a:rPr lang="ru-RU" sz="2400" b="1" dirty="0"/>
              <a:t>Б</a:t>
            </a:r>
            <a:r>
              <a:rPr lang="ru-RU" sz="2400" dirty="0"/>
              <a:t> – </a:t>
            </a:r>
            <a:r>
              <a:rPr lang="ru-RU" sz="2400" b="1" dirty="0" smtClean="0"/>
              <a:t>БРФБТЛ</a:t>
            </a:r>
            <a:r>
              <a:rPr lang="ru-RU" sz="2400" dirty="0" smtClean="0"/>
              <a:t>. Далее следует заменить </a:t>
            </a:r>
            <a:r>
              <a:rPr lang="ru-RU" sz="2400" dirty="0"/>
              <a:t>символы на те, что в алфавите следуют за ними. </a:t>
            </a:r>
            <a:endParaRPr lang="ru-RU" sz="2400" dirty="0" smtClean="0"/>
          </a:p>
          <a:p>
            <a:pPr>
              <a:lnSpc>
                <a:spcPct val="130000"/>
              </a:lnSpc>
            </a:pPr>
            <a:r>
              <a:rPr lang="ru-RU" sz="2400" dirty="0" smtClean="0"/>
              <a:t>Получаем </a:t>
            </a:r>
            <a:r>
              <a:rPr lang="ru-RU" sz="2400" b="1" dirty="0"/>
              <a:t>ВСХВУМ</a:t>
            </a:r>
            <a:r>
              <a:rPr lang="ru-RU" sz="2400" dirty="0"/>
              <a:t>.</a:t>
            </a:r>
          </a:p>
          <a:p>
            <a:pPr>
              <a:lnSpc>
                <a:spcPct val="130000"/>
              </a:lnSpc>
            </a:pPr>
            <a:r>
              <a:rPr lang="ru-RU" sz="2400" dirty="0"/>
              <a:t>Ответ: </a:t>
            </a:r>
            <a:r>
              <a:rPr lang="ru-RU" sz="2400" b="1" dirty="0" smtClean="0"/>
              <a:t>ВСХВУМ</a:t>
            </a:r>
            <a:endParaRPr lang="ru-RU" sz="2400" dirty="0"/>
          </a:p>
        </p:txBody>
      </p:sp>
      <p:sp>
        <p:nvSpPr>
          <p:cNvPr id="3" name="TextBox 2"/>
          <p:cNvSpPr txBox="1"/>
          <p:nvPr/>
        </p:nvSpPr>
        <p:spPr>
          <a:xfrm>
            <a:off x="611560" y="476672"/>
            <a:ext cx="2736304" cy="461665"/>
          </a:xfrm>
          <a:prstGeom prst="rect">
            <a:avLst/>
          </a:prstGeom>
          <a:noFill/>
        </p:spPr>
        <p:txBody>
          <a:bodyPr wrap="square" rtlCol="0">
            <a:spAutoFit/>
          </a:bodyPr>
          <a:lstStyle/>
          <a:p>
            <a:r>
              <a:rPr lang="ru-RU" sz="2400" dirty="0" smtClean="0"/>
              <a:t>Решение задачи</a:t>
            </a:r>
            <a:endParaRPr lang="ru-RU"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88640"/>
            <a:ext cx="6048672" cy="769441"/>
          </a:xfrm>
          <a:prstGeom prst="rect">
            <a:avLst/>
          </a:prstGeom>
          <a:noFill/>
        </p:spPr>
        <p:txBody>
          <a:bodyPr wrap="square" rtlCol="0">
            <a:spAutoFit/>
          </a:bodyPr>
          <a:lstStyle/>
          <a:p>
            <a:r>
              <a:rPr lang="ru-RU" sz="2200" dirty="0"/>
              <a:t>Проверь себя.</a:t>
            </a:r>
          </a:p>
          <a:p>
            <a:r>
              <a:rPr lang="ru-RU" sz="2200" dirty="0"/>
              <a:t>Реши аналогичные задания и сверь с ответом</a:t>
            </a:r>
            <a:r>
              <a:rPr lang="ru-RU" sz="2200" dirty="0" smtClean="0"/>
              <a:t>.</a:t>
            </a:r>
            <a:endParaRPr lang="ru-RU" sz="2200" dirty="0"/>
          </a:p>
        </p:txBody>
      </p:sp>
      <p:sp>
        <p:nvSpPr>
          <p:cNvPr id="3" name="TextBox 2"/>
          <p:cNvSpPr txBox="1"/>
          <p:nvPr/>
        </p:nvSpPr>
        <p:spPr>
          <a:xfrm>
            <a:off x="539552" y="1052736"/>
            <a:ext cx="8208912" cy="4832092"/>
          </a:xfrm>
          <a:prstGeom prst="rect">
            <a:avLst/>
          </a:prstGeom>
          <a:noFill/>
        </p:spPr>
        <p:txBody>
          <a:bodyPr wrap="square" rtlCol="0">
            <a:spAutoFit/>
          </a:bodyPr>
          <a:lstStyle/>
          <a:p>
            <a:pPr lvl="0"/>
            <a:r>
              <a:rPr lang="ru-RU" sz="2200" dirty="0" smtClean="0"/>
              <a:t>1. Некоторый </a:t>
            </a:r>
            <a:r>
              <a:rPr lang="ru-RU" sz="2200" dirty="0"/>
              <a:t>алгоритм из одной цепочки символов получает новую цепочку следующим образом. Сначала записывается исходная цепочка символов, после нее записывается исходная цепочка символов в обратном порядке, затем записывается буква, следующая в русском алфавите за той буквой, которая в исходной цепочке стояла на последнем месте. Получившаяся таким образом цепочка является результатом работы алгоритма.</a:t>
            </a:r>
          </a:p>
          <a:p>
            <a:r>
              <a:rPr lang="ru-RU" sz="2200" dirty="0"/>
              <a:t>Например, если исходной была цепочка </a:t>
            </a:r>
            <a:r>
              <a:rPr lang="ru-RU" sz="2200" b="1" dirty="0"/>
              <a:t>ЛЕСМ</a:t>
            </a:r>
            <a:r>
              <a:rPr lang="ru-RU" sz="2200" dirty="0"/>
              <a:t>, то результатом работы алгоритма будет цепочка </a:t>
            </a:r>
            <a:r>
              <a:rPr lang="ru-RU" sz="2200" b="1" dirty="0"/>
              <a:t>ЛЕССЕЛТ</a:t>
            </a:r>
            <a:r>
              <a:rPr lang="ru-RU" sz="2200" dirty="0"/>
              <a:t>.</a:t>
            </a:r>
          </a:p>
          <a:p>
            <a:r>
              <a:rPr lang="ru-RU" sz="2200" dirty="0"/>
              <a:t>Дана цепочка символов </a:t>
            </a:r>
            <a:r>
              <a:rPr lang="ru-RU" sz="2200" b="1" dirty="0"/>
              <a:t>АЛ</a:t>
            </a:r>
            <a:r>
              <a:rPr lang="ru-RU" sz="2200" dirty="0"/>
              <a:t>. Какая цепочка символов получится, если к данной цепочке применить описанный алгоритм дважды (т.е. применить алгоритм к данной цепочке, а затем к результату вновь применить алгоритм?). </a:t>
            </a:r>
            <a:endParaRPr lang="ru-RU" sz="2200" dirty="0" smtClean="0"/>
          </a:p>
          <a:p>
            <a:r>
              <a:rPr lang="ru-RU" sz="2200" dirty="0" smtClean="0"/>
              <a:t>Ответ</a:t>
            </a:r>
            <a:r>
              <a:rPr lang="ru-RU" sz="2200" dirty="0"/>
              <a:t>: </a:t>
            </a:r>
            <a:r>
              <a:rPr lang="ru-RU" sz="2200" b="1" dirty="0" smtClean="0"/>
              <a:t>АЛЛАММАЛЛАН</a:t>
            </a:r>
            <a:endParaRPr lang="ru-RU" sz="2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1268760"/>
            <a:ext cx="8208912" cy="4770537"/>
          </a:xfrm>
          <a:prstGeom prst="rect">
            <a:avLst/>
          </a:prstGeom>
          <a:noFill/>
        </p:spPr>
        <p:txBody>
          <a:bodyPr wrap="square" rtlCol="0">
            <a:spAutoFit/>
          </a:bodyPr>
          <a:lstStyle/>
          <a:p>
            <a:pPr lvl="0"/>
            <a:r>
              <a:rPr lang="ru-RU" sz="2200" dirty="0" smtClean="0"/>
              <a:t>2. Некоторый </a:t>
            </a:r>
            <a:r>
              <a:rPr lang="ru-RU" sz="2200" dirty="0"/>
              <a:t>алгоритм из одной цепочки символов получает новую цепочку следующим образом. Сначала записывается исходная цепочка символов, после нее записывается буква, стоящая в исходной цепочке на первом месте, затем записывается вся цепочка еще раз в обратном порядке. Получившаяся таким образом цепочка является результатом работы алгоритма.</a:t>
            </a:r>
          </a:p>
          <a:p>
            <a:r>
              <a:rPr lang="ru-RU" sz="2200" dirty="0"/>
              <a:t>Например, если исходной была цепочка </a:t>
            </a:r>
            <a:r>
              <a:rPr lang="ru-RU" sz="2200" b="1" dirty="0"/>
              <a:t>ЛЕС</a:t>
            </a:r>
            <a:r>
              <a:rPr lang="ru-RU" sz="2200" dirty="0"/>
              <a:t>, то результатом работы алгоритма будет цепочка </a:t>
            </a:r>
            <a:r>
              <a:rPr lang="ru-RU" sz="2200" b="1" dirty="0"/>
              <a:t>ЛЕСЛСЕЛ</a:t>
            </a:r>
            <a:r>
              <a:rPr lang="ru-RU" sz="2200" dirty="0"/>
              <a:t>.</a:t>
            </a:r>
          </a:p>
          <a:p>
            <a:r>
              <a:rPr lang="ru-RU" sz="2200" dirty="0"/>
              <a:t>Дана цепочка символов </a:t>
            </a:r>
            <a:r>
              <a:rPr lang="ru-RU" sz="2200" b="1" dirty="0"/>
              <a:t>ЮГ</a:t>
            </a:r>
            <a:r>
              <a:rPr lang="ru-RU" sz="2200" dirty="0"/>
              <a:t>. Какая цепочка символов получится, если к данной цепочке применить описанный алгоритм дважды (т.е. применить алгоритм к данной цепочке, а затем к результату вновь применить алгоритм?). </a:t>
            </a:r>
            <a:br>
              <a:rPr lang="ru-RU" sz="2200" dirty="0"/>
            </a:br>
            <a:r>
              <a:rPr lang="ru-RU" sz="2200" dirty="0"/>
              <a:t>Ответ: </a:t>
            </a:r>
            <a:r>
              <a:rPr lang="ru-RU" sz="2200" b="1" dirty="0"/>
              <a:t>ЮГЮГЮЮЮГЮГЮ</a:t>
            </a:r>
            <a:endParaRPr lang="ru-RU" sz="2200" dirty="0"/>
          </a:p>
          <a:p>
            <a:endParaRPr lang="ru-RU" dirty="0"/>
          </a:p>
        </p:txBody>
      </p:sp>
      <p:sp>
        <p:nvSpPr>
          <p:cNvPr id="4" name="TextBox 3"/>
          <p:cNvSpPr txBox="1"/>
          <p:nvPr/>
        </p:nvSpPr>
        <p:spPr>
          <a:xfrm>
            <a:off x="539552" y="188640"/>
            <a:ext cx="6048672" cy="769441"/>
          </a:xfrm>
          <a:prstGeom prst="rect">
            <a:avLst/>
          </a:prstGeom>
          <a:noFill/>
        </p:spPr>
        <p:txBody>
          <a:bodyPr wrap="square" rtlCol="0">
            <a:spAutoFit/>
          </a:bodyPr>
          <a:lstStyle/>
          <a:p>
            <a:r>
              <a:rPr lang="ru-RU" sz="2200" dirty="0"/>
              <a:t>Проверь себя.</a:t>
            </a:r>
          </a:p>
          <a:p>
            <a:r>
              <a:rPr lang="ru-RU" sz="2200" dirty="0"/>
              <a:t>Реши аналогичные задания и сверь с ответом</a:t>
            </a:r>
            <a:r>
              <a:rPr lang="ru-RU" sz="2200" dirty="0" smtClean="0"/>
              <a:t>.</a:t>
            </a:r>
            <a:endParaRPr lang="ru-RU" sz="22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1268760"/>
            <a:ext cx="8208912" cy="4493538"/>
          </a:xfrm>
          <a:prstGeom prst="rect">
            <a:avLst/>
          </a:prstGeom>
          <a:noFill/>
        </p:spPr>
        <p:txBody>
          <a:bodyPr wrap="square" rtlCol="0">
            <a:spAutoFit/>
          </a:bodyPr>
          <a:lstStyle/>
          <a:p>
            <a:pPr lvl="0"/>
            <a:r>
              <a:rPr lang="ru-RU" sz="2200" dirty="0" smtClean="0"/>
              <a:t>3. Некоторый </a:t>
            </a:r>
            <a:r>
              <a:rPr lang="ru-RU" sz="2200" dirty="0"/>
              <a:t>алгоритм из одной цепочки символов получает новую цепочку следующим образом. Сначала записывается исходная цепочка символов, после нее записывается буква, следующая в русском алфавите за той буквой, которая в исходной цепочке стояла на последнем месте, затем записывается исходная  цепочка в обратном порядке. Получившаяся таким образом цепочка является результатом работы алгоритма.</a:t>
            </a:r>
          </a:p>
          <a:p>
            <a:r>
              <a:rPr lang="ru-RU" sz="2200" dirty="0"/>
              <a:t>Например, если исходной была цепочка </a:t>
            </a:r>
            <a:r>
              <a:rPr lang="ru-RU" sz="2200" b="1" dirty="0"/>
              <a:t>ЛЕС</a:t>
            </a:r>
            <a:r>
              <a:rPr lang="ru-RU" sz="2200" dirty="0"/>
              <a:t>, то результатом работы алгоритма будет цепочка </a:t>
            </a:r>
            <a:r>
              <a:rPr lang="ru-RU" sz="2200" b="1" dirty="0"/>
              <a:t>ЛЕСТСЕЛ</a:t>
            </a:r>
            <a:r>
              <a:rPr lang="ru-RU" sz="2200" dirty="0"/>
              <a:t>.</a:t>
            </a:r>
          </a:p>
          <a:p>
            <a:r>
              <a:rPr lang="ru-RU" sz="2200" dirty="0"/>
              <a:t>Дана цепочка символов </a:t>
            </a:r>
            <a:r>
              <a:rPr lang="ru-RU" sz="2200" b="1" dirty="0"/>
              <a:t>ФА</a:t>
            </a:r>
            <a:r>
              <a:rPr lang="ru-RU" sz="2200" dirty="0"/>
              <a:t>. Какая цепочка символов получится, если к данной цепочке применить описанный алгоритм дважды (т.е. применить алгоритм к данной цепочке, а затем к результату вновь применить алгоритм?). Ответ: </a:t>
            </a:r>
            <a:r>
              <a:rPr lang="ru-RU" sz="2200" b="1" dirty="0" smtClean="0"/>
              <a:t>ФАБАФХФАБАФ</a:t>
            </a:r>
            <a:endParaRPr lang="ru-RU" sz="2200" dirty="0"/>
          </a:p>
        </p:txBody>
      </p:sp>
      <p:sp>
        <p:nvSpPr>
          <p:cNvPr id="4" name="TextBox 3"/>
          <p:cNvSpPr txBox="1"/>
          <p:nvPr/>
        </p:nvSpPr>
        <p:spPr>
          <a:xfrm>
            <a:off x="539552" y="188640"/>
            <a:ext cx="6048672" cy="769441"/>
          </a:xfrm>
          <a:prstGeom prst="rect">
            <a:avLst/>
          </a:prstGeom>
          <a:noFill/>
        </p:spPr>
        <p:txBody>
          <a:bodyPr wrap="square" rtlCol="0">
            <a:spAutoFit/>
          </a:bodyPr>
          <a:lstStyle/>
          <a:p>
            <a:r>
              <a:rPr lang="ru-RU" sz="2200" dirty="0"/>
              <a:t>Проверь себя.</a:t>
            </a:r>
          </a:p>
          <a:p>
            <a:r>
              <a:rPr lang="ru-RU" sz="2200" dirty="0"/>
              <a:t>Реши аналогичные задания и сверь с ответом</a:t>
            </a:r>
            <a:r>
              <a:rPr lang="ru-RU" sz="2200" dirty="0" smtClean="0"/>
              <a:t>.</a:t>
            </a:r>
            <a:endParaRPr lang="ru-RU" sz="22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17693"/>
            <a:ext cx="8640960" cy="6740307"/>
          </a:xfrm>
          <a:prstGeom prst="rect">
            <a:avLst/>
          </a:prstGeom>
          <a:noFill/>
        </p:spPr>
        <p:txBody>
          <a:bodyPr wrap="square" rtlCol="0">
            <a:spAutoFit/>
          </a:bodyPr>
          <a:lstStyle/>
          <a:p>
            <a:r>
              <a:rPr lang="ru-RU" sz="2200" u="sng" dirty="0"/>
              <a:t>Задание В17.</a:t>
            </a:r>
            <a:endParaRPr lang="ru-RU" sz="2200" dirty="0"/>
          </a:p>
          <a:p>
            <a:r>
              <a:rPr lang="ru-RU" sz="2200" dirty="0"/>
              <a:t>Доступ к файлу </a:t>
            </a:r>
            <a:r>
              <a:rPr lang="ru-RU" sz="2200" b="1" dirty="0" err="1"/>
              <a:t>city</a:t>
            </a:r>
            <a:r>
              <a:rPr lang="ru-RU" sz="2200" b="1" dirty="0"/>
              <a:t>.</a:t>
            </a:r>
            <a:r>
              <a:rPr lang="en-US" sz="2200" b="1" dirty="0" err="1"/>
              <a:t>htm</a:t>
            </a:r>
            <a:r>
              <a:rPr lang="ru-RU" sz="2200" dirty="0"/>
              <a:t>, находящемуся на сервере </a:t>
            </a:r>
            <a:r>
              <a:rPr lang="en-US" sz="2200" b="1" dirty="0"/>
              <a:t>email</a:t>
            </a:r>
            <a:r>
              <a:rPr lang="ru-RU" sz="2200" b="1" dirty="0"/>
              <a:t>.</a:t>
            </a:r>
            <a:r>
              <a:rPr lang="en-US" sz="2200" b="1" dirty="0" err="1"/>
              <a:t>ru</a:t>
            </a:r>
            <a:r>
              <a:rPr lang="ru-RU" sz="2200" dirty="0"/>
              <a:t>, осуществляется по протоколу </a:t>
            </a:r>
            <a:r>
              <a:rPr lang="ru-RU" sz="2200" b="1" dirty="0" err="1"/>
              <a:t>http</a:t>
            </a:r>
            <a:r>
              <a:rPr lang="ru-RU" sz="2200" dirty="0"/>
              <a:t>. Фрагменты адреса файла закодированы буквами от </a:t>
            </a:r>
            <a:r>
              <a:rPr lang="ru-RU" sz="2200" b="1" dirty="0"/>
              <a:t>А</a:t>
            </a:r>
            <a:r>
              <a:rPr lang="ru-RU" sz="2200" dirty="0"/>
              <a:t> до </a:t>
            </a:r>
            <a:r>
              <a:rPr lang="ru-RU" sz="2200" b="1" dirty="0"/>
              <a:t>Ж</a:t>
            </a:r>
            <a:r>
              <a:rPr lang="ru-RU" sz="2200" dirty="0"/>
              <a:t>. Запишите последовательность этих букв, кодирующих адрес указанного сайта в сети Интернет.</a:t>
            </a:r>
          </a:p>
          <a:p>
            <a:r>
              <a:rPr lang="ru-RU" dirty="0"/>
              <a:t> </a:t>
            </a:r>
            <a:r>
              <a:rPr lang="ru-RU" sz="2200" dirty="0" smtClean="0"/>
              <a:t>А</a:t>
            </a:r>
            <a:r>
              <a:rPr lang="ru-RU" sz="2200" dirty="0"/>
              <a:t>) /</a:t>
            </a:r>
          </a:p>
          <a:p>
            <a:r>
              <a:rPr lang="ru-RU" sz="2200" dirty="0"/>
              <a:t>Б)</a:t>
            </a:r>
            <a:r>
              <a:rPr lang="ru-RU" sz="2200" b="1" dirty="0"/>
              <a:t> </a:t>
            </a:r>
            <a:r>
              <a:rPr lang="en-US" sz="2200" dirty="0"/>
              <a:t>email</a:t>
            </a:r>
            <a:endParaRPr lang="ru-RU" sz="2200" dirty="0"/>
          </a:p>
          <a:p>
            <a:r>
              <a:rPr lang="ru-RU" sz="2200" dirty="0"/>
              <a:t>В) .</a:t>
            </a:r>
            <a:r>
              <a:rPr lang="ru-RU" sz="2200" dirty="0" err="1"/>
              <a:t>htm</a:t>
            </a:r>
            <a:endParaRPr lang="ru-RU" sz="2200" dirty="0"/>
          </a:p>
          <a:p>
            <a:r>
              <a:rPr lang="ru-RU" sz="2200" dirty="0"/>
              <a:t>Г) .</a:t>
            </a:r>
            <a:r>
              <a:rPr lang="en-US" sz="2200" dirty="0" err="1"/>
              <a:t>ru</a:t>
            </a:r>
            <a:endParaRPr lang="ru-RU" sz="2200" dirty="0"/>
          </a:p>
          <a:p>
            <a:r>
              <a:rPr lang="ru-RU" sz="2200" dirty="0"/>
              <a:t>Д) ://</a:t>
            </a:r>
          </a:p>
          <a:p>
            <a:r>
              <a:rPr lang="ru-RU" sz="2200" dirty="0"/>
              <a:t>Е) </a:t>
            </a:r>
            <a:r>
              <a:rPr lang="en-US" sz="2200" dirty="0"/>
              <a:t>http</a:t>
            </a:r>
            <a:endParaRPr lang="ru-RU" sz="2200" dirty="0"/>
          </a:p>
          <a:p>
            <a:r>
              <a:rPr lang="ru-RU" sz="2200" dirty="0"/>
              <a:t>Ж) </a:t>
            </a:r>
            <a:r>
              <a:rPr lang="en-US" sz="2200" dirty="0"/>
              <a:t>city</a:t>
            </a:r>
            <a:endParaRPr lang="ru-RU" sz="2200" dirty="0"/>
          </a:p>
          <a:p>
            <a:r>
              <a:rPr lang="ru-RU" dirty="0"/>
              <a:t> </a:t>
            </a:r>
            <a:endParaRPr lang="ru-RU" dirty="0" smtClean="0"/>
          </a:p>
          <a:p>
            <a:endParaRPr lang="ru-RU" dirty="0"/>
          </a:p>
          <a:p>
            <a:r>
              <a:rPr lang="ru-RU" sz="2200" dirty="0"/>
              <a:t>В адресе файла первым указывается протокол, по которому происходит доступ к файлу, т.е. </a:t>
            </a:r>
            <a:r>
              <a:rPr lang="en-US" sz="2200" b="1" dirty="0"/>
              <a:t>http</a:t>
            </a:r>
            <a:r>
              <a:rPr lang="ru-RU" sz="2200" b="1" dirty="0"/>
              <a:t> (</a:t>
            </a:r>
            <a:r>
              <a:rPr lang="en-US" sz="2200" b="1" dirty="0"/>
              <a:t>E</a:t>
            </a:r>
            <a:r>
              <a:rPr lang="ru-RU" sz="2200" b="1" dirty="0"/>
              <a:t>),</a:t>
            </a:r>
            <a:r>
              <a:rPr lang="ru-RU" sz="2200" dirty="0"/>
              <a:t> далее по правилам адресации в сети Интернет ставится </a:t>
            </a:r>
            <a:r>
              <a:rPr lang="ru-RU" sz="2200" b="1" dirty="0"/>
              <a:t>:// (Д).</a:t>
            </a:r>
            <a:r>
              <a:rPr lang="ru-RU" sz="2200" dirty="0"/>
              <a:t> Затем нужно указать источник, на котором находится файл, т.е. имя сервера - </a:t>
            </a:r>
            <a:r>
              <a:rPr lang="en-US" sz="2200" b="1" dirty="0"/>
              <a:t>email</a:t>
            </a:r>
            <a:r>
              <a:rPr lang="ru-RU" sz="2200" b="1" dirty="0"/>
              <a:t>.</a:t>
            </a:r>
            <a:r>
              <a:rPr lang="en-US" sz="2200" b="1" dirty="0" err="1"/>
              <a:t>ru</a:t>
            </a:r>
            <a:r>
              <a:rPr lang="ru-RU" sz="2200" dirty="0"/>
              <a:t>, это фрагменты </a:t>
            </a:r>
            <a:r>
              <a:rPr lang="ru-RU" sz="2200" b="1" dirty="0"/>
              <a:t>Б</a:t>
            </a:r>
            <a:r>
              <a:rPr lang="ru-RU" sz="2200" dirty="0"/>
              <a:t> и </a:t>
            </a:r>
            <a:r>
              <a:rPr lang="ru-RU" sz="2200" b="1" dirty="0"/>
              <a:t>Г</a:t>
            </a:r>
            <a:r>
              <a:rPr lang="ru-RU" sz="2200" dirty="0"/>
              <a:t>. После этого ставится </a:t>
            </a:r>
            <a:r>
              <a:rPr lang="ru-RU" sz="2200" dirty="0" err="1"/>
              <a:t>слэш</a:t>
            </a:r>
            <a:r>
              <a:rPr lang="ru-RU" sz="2200" dirty="0"/>
              <a:t> /, т.е. </a:t>
            </a:r>
            <a:r>
              <a:rPr lang="ru-RU" sz="2200" b="1" dirty="0"/>
              <a:t>А</a:t>
            </a:r>
            <a:r>
              <a:rPr lang="ru-RU" sz="2200" dirty="0"/>
              <a:t>. И последним следует имя самого файла, т.е. части </a:t>
            </a:r>
            <a:r>
              <a:rPr lang="ru-RU" sz="2200" b="1" dirty="0"/>
              <a:t>Ж</a:t>
            </a:r>
            <a:r>
              <a:rPr lang="ru-RU" sz="2200" dirty="0"/>
              <a:t> и </a:t>
            </a:r>
            <a:r>
              <a:rPr lang="ru-RU" sz="2200" b="1" dirty="0"/>
              <a:t>В</a:t>
            </a:r>
            <a:r>
              <a:rPr lang="ru-RU" sz="2200" dirty="0"/>
              <a:t>. Таким образом, получаем </a:t>
            </a:r>
            <a:r>
              <a:rPr lang="ru-RU" sz="2200" b="1" dirty="0" smtClean="0"/>
              <a:t>ЕДБГАЖВ</a:t>
            </a:r>
            <a:endParaRPr lang="ru-RU" sz="2200" dirty="0"/>
          </a:p>
        </p:txBody>
      </p:sp>
      <p:sp>
        <p:nvSpPr>
          <p:cNvPr id="4" name="TextBox 3"/>
          <p:cNvSpPr txBox="1"/>
          <p:nvPr/>
        </p:nvSpPr>
        <p:spPr>
          <a:xfrm>
            <a:off x="179512" y="4221088"/>
            <a:ext cx="2736304" cy="430887"/>
          </a:xfrm>
          <a:prstGeom prst="rect">
            <a:avLst/>
          </a:prstGeom>
          <a:noFill/>
        </p:spPr>
        <p:txBody>
          <a:bodyPr wrap="square" rtlCol="0">
            <a:spAutoFit/>
          </a:bodyPr>
          <a:lstStyle/>
          <a:p>
            <a:r>
              <a:rPr lang="ru-RU" sz="2200" u="sng" dirty="0" smtClean="0"/>
              <a:t>Решение задачи</a:t>
            </a:r>
            <a:endParaRPr lang="ru-RU" sz="2200" u="sng"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700808"/>
            <a:ext cx="8496944" cy="4524315"/>
          </a:xfrm>
          <a:prstGeom prst="rect">
            <a:avLst/>
          </a:prstGeom>
          <a:noFill/>
        </p:spPr>
        <p:txBody>
          <a:bodyPr wrap="square" rtlCol="0">
            <a:spAutoFit/>
          </a:bodyPr>
          <a:lstStyle/>
          <a:p>
            <a:r>
              <a:rPr lang="ru-RU" dirty="0"/>
              <a:t> </a:t>
            </a:r>
            <a:r>
              <a:rPr lang="ru-RU" sz="2400" dirty="0" smtClean="0"/>
              <a:t>1</a:t>
            </a:r>
            <a:r>
              <a:rPr lang="ru-RU" sz="2400" dirty="0"/>
              <a:t>. Доступ к файлу </a:t>
            </a:r>
            <a:r>
              <a:rPr lang="en-US" sz="2400" b="1" dirty="0" err="1"/>
              <a:t>ru</a:t>
            </a:r>
            <a:r>
              <a:rPr lang="ru-RU" sz="2400" b="1" dirty="0"/>
              <a:t>.</a:t>
            </a:r>
            <a:r>
              <a:rPr lang="en-US" sz="2400" b="1" dirty="0"/>
              <a:t>txt</a:t>
            </a:r>
            <a:r>
              <a:rPr lang="ru-RU" sz="2400" dirty="0"/>
              <a:t>, находящемуся на сервере </a:t>
            </a:r>
            <a:r>
              <a:rPr lang="en-US" sz="2400" b="1" dirty="0" err="1"/>
              <a:t>htm</a:t>
            </a:r>
            <a:r>
              <a:rPr lang="ru-RU" sz="2400" b="1" dirty="0"/>
              <a:t>.</a:t>
            </a:r>
            <a:r>
              <a:rPr lang="en-US" sz="2400" b="1" dirty="0"/>
              <a:t>com</a:t>
            </a:r>
            <a:r>
              <a:rPr lang="ru-RU" sz="2400" dirty="0"/>
              <a:t>, осуществляется по протоколу </a:t>
            </a:r>
            <a:r>
              <a:rPr lang="ru-RU" sz="2400" b="1" dirty="0" err="1"/>
              <a:t>http</a:t>
            </a:r>
            <a:r>
              <a:rPr lang="ru-RU" sz="2400" dirty="0"/>
              <a:t>. Фрагменты адреса файла закодированы буквами от </a:t>
            </a:r>
            <a:r>
              <a:rPr lang="ru-RU" sz="2400" b="1" dirty="0"/>
              <a:t>А</a:t>
            </a:r>
            <a:r>
              <a:rPr lang="ru-RU" sz="2400" dirty="0"/>
              <a:t> до </a:t>
            </a:r>
            <a:r>
              <a:rPr lang="ru-RU" sz="2400" b="1" dirty="0"/>
              <a:t>Ж</a:t>
            </a:r>
            <a:r>
              <a:rPr lang="ru-RU" sz="2400" dirty="0"/>
              <a:t>. Запишите последовательность этих букв, кодирующих адрес указанного сайта в сети Интернет. </a:t>
            </a:r>
          </a:p>
          <a:p>
            <a:r>
              <a:rPr lang="ru-RU" sz="2400" dirty="0"/>
              <a:t>А) /</a:t>
            </a:r>
          </a:p>
          <a:p>
            <a:r>
              <a:rPr lang="ru-RU" sz="2400" dirty="0"/>
              <a:t>Б)</a:t>
            </a:r>
            <a:r>
              <a:rPr lang="ru-RU" sz="2400" b="1" dirty="0"/>
              <a:t> </a:t>
            </a:r>
            <a:r>
              <a:rPr lang="en-US" sz="2400" dirty="0"/>
              <a:t>http </a:t>
            </a:r>
            <a:endParaRPr lang="ru-RU" sz="2400" dirty="0"/>
          </a:p>
          <a:p>
            <a:r>
              <a:rPr lang="ru-RU" sz="2400" dirty="0"/>
              <a:t>В) .</a:t>
            </a:r>
            <a:r>
              <a:rPr lang="en-US" sz="2400" dirty="0"/>
              <a:t>com</a:t>
            </a:r>
            <a:endParaRPr lang="ru-RU" sz="2400" dirty="0"/>
          </a:p>
          <a:p>
            <a:r>
              <a:rPr lang="ru-RU" sz="2400" dirty="0"/>
              <a:t>Г) ://</a:t>
            </a:r>
          </a:p>
          <a:p>
            <a:r>
              <a:rPr lang="ru-RU" sz="2400" dirty="0"/>
              <a:t>Д) </a:t>
            </a:r>
            <a:r>
              <a:rPr lang="en-US" sz="2400" dirty="0" err="1"/>
              <a:t>ru</a:t>
            </a:r>
            <a:endParaRPr lang="ru-RU" sz="2400" dirty="0"/>
          </a:p>
          <a:p>
            <a:r>
              <a:rPr lang="ru-RU" sz="2400" dirty="0"/>
              <a:t>Е) .</a:t>
            </a:r>
            <a:r>
              <a:rPr lang="en-US" sz="2400" dirty="0"/>
              <a:t>txt</a:t>
            </a:r>
            <a:endParaRPr lang="ru-RU" sz="2400" dirty="0"/>
          </a:p>
          <a:p>
            <a:r>
              <a:rPr lang="ru-RU" sz="2400" dirty="0"/>
              <a:t>Ж) </a:t>
            </a:r>
            <a:r>
              <a:rPr lang="en-US" sz="2400" dirty="0" err="1"/>
              <a:t>htm</a:t>
            </a:r>
            <a:r>
              <a:rPr lang="en-US" sz="2400" dirty="0"/>
              <a:t> </a:t>
            </a:r>
            <a:r>
              <a:rPr lang="ru-RU" sz="2400" dirty="0"/>
              <a:t>		Ответ: </a:t>
            </a:r>
            <a:r>
              <a:rPr lang="ru-RU" sz="2400" dirty="0" smtClean="0"/>
              <a:t>БГЖВАДЕ</a:t>
            </a:r>
            <a:endParaRPr lang="ru-RU" sz="2400" dirty="0"/>
          </a:p>
        </p:txBody>
      </p:sp>
      <p:sp>
        <p:nvSpPr>
          <p:cNvPr id="3" name="TextBox 2"/>
          <p:cNvSpPr txBox="1"/>
          <p:nvPr/>
        </p:nvSpPr>
        <p:spPr>
          <a:xfrm>
            <a:off x="323528" y="332656"/>
            <a:ext cx="6408712" cy="830997"/>
          </a:xfrm>
          <a:prstGeom prst="rect">
            <a:avLst/>
          </a:prstGeom>
          <a:noFill/>
        </p:spPr>
        <p:txBody>
          <a:bodyPr wrap="square" rtlCol="0">
            <a:spAutoFit/>
          </a:bodyPr>
          <a:lstStyle/>
          <a:p>
            <a:r>
              <a:rPr lang="ru-RU" sz="2400" dirty="0" smtClean="0"/>
              <a:t>Проверь себя.</a:t>
            </a:r>
          </a:p>
          <a:p>
            <a:r>
              <a:rPr lang="ru-RU" sz="2400" dirty="0" smtClean="0"/>
              <a:t>Реши аналогичные задания и сверь с ответом.</a:t>
            </a:r>
            <a:endParaRPr lang="ru-RU"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556792"/>
            <a:ext cx="8496944" cy="4801314"/>
          </a:xfrm>
          <a:prstGeom prst="rect">
            <a:avLst/>
          </a:prstGeom>
          <a:noFill/>
        </p:spPr>
        <p:txBody>
          <a:bodyPr wrap="square" rtlCol="0">
            <a:spAutoFit/>
          </a:bodyPr>
          <a:lstStyle/>
          <a:p>
            <a:r>
              <a:rPr lang="ru-RU" sz="2400" dirty="0" smtClean="0"/>
              <a:t>2</a:t>
            </a:r>
            <a:r>
              <a:rPr lang="ru-RU" sz="2400" dirty="0"/>
              <a:t>. Доступ к файлу </a:t>
            </a:r>
            <a:r>
              <a:rPr lang="en-US" sz="2400" b="1" dirty="0"/>
              <a:t>txt</a:t>
            </a:r>
            <a:r>
              <a:rPr lang="ru-RU" sz="2400" b="1" dirty="0"/>
              <a:t>.</a:t>
            </a:r>
            <a:r>
              <a:rPr lang="en-US" sz="2400" b="1" dirty="0"/>
              <a:t>com</a:t>
            </a:r>
            <a:r>
              <a:rPr lang="ru-RU" sz="2400" dirty="0"/>
              <a:t>, находящемуся на сервере </a:t>
            </a:r>
            <a:r>
              <a:rPr lang="en-US" sz="2400" b="1" dirty="0"/>
              <a:t>net</a:t>
            </a:r>
            <a:r>
              <a:rPr lang="ru-RU" sz="2400" b="1" dirty="0"/>
              <a:t>.</a:t>
            </a:r>
            <a:r>
              <a:rPr lang="en-US" sz="2400" b="1" dirty="0" err="1"/>
              <a:t>ru</a:t>
            </a:r>
            <a:r>
              <a:rPr lang="ru-RU" sz="2400" dirty="0"/>
              <a:t>, осуществляется по протоколу </a:t>
            </a:r>
            <a:r>
              <a:rPr lang="ru-RU" sz="2400" b="1" dirty="0" err="1"/>
              <a:t>http</a:t>
            </a:r>
            <a:r>
              <a:rPr lang="ru-RU" sz="2400" dirty="0"/>
              <a:t>. Фрагменты адреса файла закодированы буквами от </a:t>
            </a:r>
            <a:r>
              <a:rPr lang="ru-RU" sz="2400" b="1" dirty="0"/>
              <a:t>А</a:t>
            </a:r>
            <a:r>
              <a:rPr lang="ru-RU" sz="2400" dirty="0"/>
              <a:t> до </a:t>
            </a:r>
            <a:r>
              <a:rPr lang="ru-RU" sz="2400" b="1" dirty="0"/>
              <a:t>Ж</a:t>
            </a:r>
            <a:r>
              <a:rPr lang="ru-RU" sz="2400" dirty="0"/>
              <a:t>. Запишите последовательность этих букв, кодирующих адрес указанного сайта в сети Интернет.</a:t>
            </a:r>
          </a:p>
          <a:p>
            <a:r>
              <a:rPr lang="ru-RU" sz="2400" dirty="0"/>
              <a:t>А) /</a:t>
            </a:r>
          </a:p>
          <a:p>
            <a:r>
              <a:rPr lang="ru-RU" sz="2400" dirty="0"/>
              <a:t>Б)</a:t>
            </a:r>
            <a:r>
              <a:rPr lang="ru-RU" sz="2400" b="1" dirty="0"/>
              <a:t> </a:t>
            </a:r>
            <a:r>
              <a:rPr lang="en-US" sz="2400" dirty="0"/>
              <a:t>net</a:t>
            </a:r>
            <a:endParaRPr lang="ru-RU" sz="2400" dirty="0"/>
          </a:p>
          <a:p>
            <a:r>
              <a:rPr lang="ru-RU" sz="2400" dirty="0"/>
              <a:t>В) .</a:t>
            </a:r>
            <a:r>
              <a:rPr lang="en-US" sz="2400" dirty="0"/>
              <a:t>com</a:t>
            </a:r>
            <a:endParaRPr lang="ru-RU" sz="2400" dirty="0"/>
          </a:p>
          <a:p>
            <a:r>
              <a:rPr lang="ru-RU" sz="2400" dirty="0"/>
              <a:t>Г) ://</a:t>
            </a:r>
          </a:p>
          <a:p>
            <a:r>
              <a:rPr lang="ru-RU" sz="2400" dirty="0"/>
              <a:t>Д) .</a:t>
            </a:r>
            <a:r>
              <a:rPr lang="en-US" sz="2400" dirty="0" err="1"/>
              <a:t>ru</a:t>
            </a:r>
            <a:endParaRPr lang="ru-RU" sz="2400" dirty="0"/>
          </a:p>
          <a:p>
            <a:r>
              <a:rPr lang="ru-RU" sz="2400" dirty="0"/>
              <a:t>Е) </a:t>
            </a:r>
            <a:r>
              <a:rPr lang="en-US" sz="2400" dirty="0"/>
              <a:t>http</a:t>
            </a:r>
            <a:endParaRPr lang="ru-RU" sz="2400" dirty="0"/>
          </a:p>
          <a:p>
            <a:r>
              <a:rPr lang="ru-RU" sz="2400" dirty="0"/>
              <a:t>Ж) </a:t>
            </a:r>
            <a:r>
              <a:rPr lang="en-US" sz="2400" dirty="0"/>
              <a:t>txt </a:t>
            </a:r>
            <a:r>
              <a:rPr lang="ru-RU" sz="2400" dirty="0"/>
              <a:t>		Ответ: ЕГБДАЖВ</a:t>
            </a:r>
          </a:p>
          <a:p>
            <a:endParaRPr lang="ru-RU" dirty="0"/>
          </a:p>
        </p:txBody>
      </p:sp>
      <p:sp>
        <p:nvSpPr>
          <p:cNvPr id="3" name="TextBox 2"/>
          <p:cNvSpPr txBox="1"/>
          <p:nvPr/>
        </p:nvSpPr>
        <p:spPr>
          <a:xfrm>
            <a:off x="323528" y="332656"/>
            <a:ext cx="6408712" cy="830997"/>
          </a:xfrm>
          <a:prstGeom prst="rect">
            <a:avLst/>
          </a:prstGeom>
          <a:noFill/>
        </p:spPr>
        <p:txBody>
          <a:bodyPr wrap="square" rtlCol="0">
            <a:spAutoFit/>
          </a:bodyPr>
          <a:lstStyle/>
          <a:p>
            <a:r>
              <a:rPr lang="ru-RU" sz="2400" dirty="0" smtClean="0"/>
              <a:t>Проверь себя.</a:t>
            </a:r>
          </a:p>
          <a:p>
            <a:r>
              <a:rPr lang="ru-RU" sz="2400" dirty="0" smtClean="0"/>
              <a:t>Реши аналогичные задания и сверь с ответом.</a:t>
            </a:r>
            <a:endParaRPr lang="ru-RU"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628800"/>
            <a:ext cx="8496944" cy="4801314"/>
          </a:xfrm>
          <a:prstGeom prst="rect">
            <a:avLst/>
          </a:prstGeom>
          <a:noFill/>
        </p:spPr>
        <p:txBody>
          <a:bodyPr wrap="square" rtlCol="0">
            <a:spAutoFit/>
          </a:bodyPr>
          <a:lstStyle/>
          <a:p>
            <a:r>
              <a:rPr lang="ru-RU" sz="2400" dirty="0" smtClean="0"/>
              <a:t>3</a:t>
            </a:r>
            <a:r>
              <a:rPr lang="ru-RU" sz="2400" dirty="0"/>
              <a:t>. Доступ к файлу </a:t>
            </a:r>
            <a:r>
              <a:rPr lang="en-US" sz="2400" b="1" dirty="0"/>
              <a:t>com</a:t>
            </a:r>
            <a:r>
              <a:rPr lang="ru-RU" sz="2400" b="1" dirty="0"/>
              <a:t>.</a:t>
            </a:r>
            <a:r>
              <a:rPr lang="en-US" sz="2400" b="1" dirty="0" err="1"/>
              <a:t>htm</a:t>
            </a:r>
            <a:r>
              <a:rPr lang="ru-RU" sz="2400" dirty="0"/>
              <a:t>, находящемуся на сервере </a:t>
            </a:r>
            <a:r>
              <a:rPr lang="en-US" sz="2400" b="1" dirty="0"/>
              <a:t>txt</a:t>
            </a:r>
            <a:r>
              <a:rPr lang="ru-RU" sz="2400" b="1" dirty="0"/>
              <a:t>.</a:t>
            </a:r>
            <a:r>
              <a:rPr lang="en-US" sz="2400" b="1" dirty="0" err="1"/>
              <a:t>ru</a:t>
            </a:r>
            <a:r>
              <a:rPr lang="ru-RU" sz="2400" dirty="0"/>
              <a:t>, осуществляется по протоколу </a:t>
            </a:r>
            <a:r>
              <a:rPr lang="ru-RU" sz="2400" b="1" dirty="0" err="1"/>
              <a:t>http</a:t>
            </a:r>
            <a:r>
              <a:rPr lang="ru-RU" sz="2400" dirty="0"/>
              <a:t>. Фрагменты адреса файла закодированы буквами от </a:t>
            </a:r>
            <a:r>
              <a:rPr lang="ru-RU" sz="2400" b="1" dirty="0"/>
              <a:t>А</a:t>
            </a:r>
            <a:r>
              <a:rPr lang="ru-RU" sz="2400" dirty="0"/>
              <a:t> до </a:t>
            </a:r>
            <a:r>
              <a:rPr lang="ru-RU" sz="2400" b="1" dirty="0"/>
              <a:t>Ж</a:t>
            </a:r>
            <a:r>
              <a:rPr lang="ru-RU" sz="2400" dirty="0"/>
              <a:t>. Запишите последовательность этих букв, кодирующих адрес указанного сайта в сети Интернет</a:t>
            </a:r>
          </a:p>
          <a:p>
            <a:r>
              <a:rPr lang="ru-RU" sz="2400" dirty="0"/>
              <a:t>А) </a:t>
            </a:r>
            <a:r>
              <a:rPr lang="en-US" sz="2400" dirty="0"/>
              <a:t>txt</a:t>
            </a:r>
            <a:endParaRPr lang="ru-RU" sz="2400" dirty="0"/>
          </a:p>
          <a:p>
            <a:r>
              <a:rPr lang="ru-RU" sz="2400" dirty="0"/>
              <a:t>Б)</a:t>
            </a:r>
            <a:r>
              <a:rPr lang="ru-RU" sz="2400" b="1" dirty="0"/>
              <a:t> </a:t>
            </a:r>
            <a:r>
              <a:rPr lang="en-US" sz="2400" dirty="0"/>
              <a:t>http </a:t>
            </a:r>
            <a:endParaRPr lang="ru-RU" sz="2400" dirty="0"/>
          </a:p>
          <a:p>
            <a:r>
              <a:rPr lang="ru-RU" sz="2400" dirty="0"/>
              <a:t>В) /</a:t>
            </a:r>
          </a:p>
          <a:p>
            <a:r>
              <a:rPr lang="ru-RU" sz="2400" dirty="0"/>
              <a:t>Г) </a:t>
            </a:r>
            <a:r>
              <a:rPr lang="en-US" sz="2400" dirty="0"/>
              <a:t>com</a:t>
            </a:r>
            <a:endParaRPr lang="ru-RU" sz="2400" dirty="0"/>
          </a:p>
          <a:p>
            <a:r>
              <a:rPr lang="ru-RU" sz="2400" dirty="0"/>
              <a:t>Д) .</a:t>
            </a:r>
            <a:r>
              <a:rPr lang="en-US" sz="2400" dirty="0" err="1"/>
              <a:t>ru</a:t>
            </a:r>
            <a:endParaRPr lang="ru-RU" sz="2400" dirty="0"/>
          </a:p>
          <a:p>
            <a:r>
              <a:rPr lang="ru-RU" sz="2400" dirty="0"/>
              <a:t>Е) ://</a:t>
            </a:r>
          </a:p>
          <a:p>
            <a:r>
              <a:rPr lang="ru-RU" sz="2400" dirty="0"/>
              <a:t>Ж) .</a:t>
            </a:r>
            <a:r>
              <a:rPr lang="en-US" sz="2400" dirty="0" err="1"/>
              <a:t>htm</a:t>
            </a:r>
            <a:r>
              <a:rPr lang="en-US" sz="2400" dirty="0"/>
              <a:t> </a:t>
            </a:r>
            <a:r>
              <a:rPr lang="ru-RU" sz="2400" dirty="0"/>
              <a:t>		Ответ: БЕАДВГЖ</a:t>
            </a:r>
          </a:p>
          <a:p>
            <a:endParaRPr lang="ru-RU" dirty="0"/>
          </a:p>
        </p:txBody>
      </p:sp>
      <p:sp>
        <p:nvSpPr>
          <p:cNvPr id="3" name="TextBox 2"/>
          <p:cNvSpPr txBox="1"/>
          <p:nvPr/>
        </p:nvSpPr>
        <p:spPr>
          <a:xfrm>
            <a:off x="323528" y="332656"/>
            <a:ext cx="6408712" cy="830997"/>
          </a:xfrm>
          <a:prstGeom prst="rect">
            <a:avLst/>
          </a:prstGeom>
          <a:noFill/>
        </p:spPr>
        <p:txBody>
          <a:bodyPr wrap="square" rtlCol="0">
            <a:spAutoFit/>
          </a:bodyPr>
          <a:lstStyle/>
          <a:p>
            <a:r>
              <a:rPr lang="ru-RU" sz="2400" dirty="0" smtClean="0"/>
              <a:t>Проверь себя.</a:t>
            </a:r>
          </a:p>
          <a:p>
            <a:r>
              <a:rPr lang="ru-RU" sz="2400" dirty="0" smtClean="0"/>
              <a:t>Реши аналогичные задания и сверь с ответом.</a:t>
            </a:r>
            <a:endParaRPr lang="ru-RU"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32656"/>
            <a:ext cx="8568952" cy="5170646"/>
          </a:xfrm>
          <a:prstGeom prst="rect">
            <a:avLst/>
          </a:prstGeom>
          <a:noFill/>
        </p:spPr>
        <p:txBody>
          <a:bodyPr wrap="square" rtlCol="0">
            <a:spAutoFit/>
          </a:bodyPr>
          <a:lstStyle/>
          <a:p>
            <a:r>
              <a:rPr lang="ru-RU" sz="2400" u="sng" dirty="0"/>
              <a:t>Задание В18</a:t>
            </a:r>
            <a:r>
              <a:rPr lang="ru-RU" sz="2400" u="sng" dirty="0" smtClean="0"/>
              <a:t>.</a:t>
            </a:r>
          </a:p>
          <a:p>
            <a:endParaRPr lang="ru-RU" sz="2400" dirty="0"/>
          </a:p>
          <a:p>
            <a:r>
              <a:rPr lang="ru-RU" sz="2400" dirty="0"/>
              <a:t>В таблице приведены запросы к поисковому серверу. Расположите обозначения запросов в порядке возрастания количества страниц, которые найдет поисковый сервер по каждому запросу. Для обозначения логической операции «ИЛИ» в запросе используется символ </a:t>
            </a:r>
            <a:r>
              <a:rPr lang="ru-RU" sz="2400" dirty="0">
                <a:sym typeface="Symbol"/>
              </a:rPr>
              <a:t></a:t>
            </a:r>
            <a:r>
              <a:rPr lang="ru-RU" sz="2400" dirty="0"/>
              <a:t>, а для логической операции «И» - </a:t>
            </a:r>
            <a:r>
              <a:rPr lang="ru-RU" sz="2400" dirty="0" smtClean="0"/>
              <a:t>&amp;.</a:t>
            </a:r>
          </a:p>
          <a:p>
            <a:endParaRPr lang="ru-RU" sz="2400" dirty="0"/>
          </a:p>
          <a:p>
            <a:r>
              <a:rPr lang="ru-RU" sz="2400" dirty="0"/>
              <a:t>А) Пушкин </a:t>
            </a:r>
            <a:r>
              <a:rPr lang="ru-RU" sz="2400" dirty="0">
                <a:sym typeface="Symbol"/>
              </a:rPr>
              <a:t></a:t>
            </a:r>
            <a:r>
              <a:rPr lang="ru-RU" sz="2400" dirty="0"/>
              <a:t> Евгений </a:t>
            </a:r>
            <a:r>
              <a:rPr lang="ru-RU" sz="2400" dirty="0">
                <a:sym typeface="Symbol"/>
              </a:rPr>
              <a:t></a:t>
            </a:r>
            <a:r>
              <a:rPr lang="ru-RU" sz="2400" dirty="0"/>
              <a:t> Онегин</a:t>
            </a:r>
          </a:p>
          <a:p>
            <a:r>
              <a:rPr lang="ru-RU" sz="2400" dirty="0"/>
              <a:t>Б)  Пушкин </a:t>
            </a:r>
            <a:r>
              <a:rPr lang="ru-RU" sz="2400" dirty="0">
                <a:sym typeface="Symbol"/>
              </a:rPr>
              <a:t></a:t>
            </a:r>
            <a:r>
              <a:rPr lang="ru-RU" sz="2400" dirty="0"/>
              <a:t> Онегин</a:t>
            </a:r>
          </a:p>
          <a:p>
            <a:r>
              <a:rPr lang="ru-RU" sz="2400" dirty="0"/>
              <a:t>В) Пушкин  &amp; Евгений &amp; Онегин</a:t>
            </a:r>
          </a:p>
          <a:p>
            <a:r>
              <a:rPr lang="ru-RU" sz="2400" dirty="0"/>
              <a:t>Г) Пушкин &amp; Онегин</a:t>
            </a:r>
          </a:p>
          <a:p>
            <a:endParaRPr lang="ru-RU"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92696"/>
            <a:ext cx="8208912" cy="5334987"/>
          </a:xfrm>
          <a:prstGeom prst="rect">
            <a:avLst/>
          </a:prstGeom>
          <a:noFill/>
        </p:spPr>
        <p:txBody>
          <a:bodyPr wrap="square" rtlCol="0">
            <a:spAutoFit/>
          </a:bodyPr>
          <a:lstStyle/>
          <a:p>
            <a:pPr>
              <a:lnSpc>
                <a:spcPct val="130000"/>
              </a:lnSpc>
            </a:pPr>
            <a:r>
              <a:rPr lang="ru-RU" sz="2400" dirty="0"/>
              <a:t>Анализируем запросы. </a:t>
            </a:r>
            <a:endParaRPr lang="ru-RU" sz="2400" dirty="0" smtClean="0"/>
          </a:p>
          <a:p>
            <a:pPr>
              <a:lnSpc>
                <a:spcPct val="130000"/>
              </a:lnSpc>
            </a:pPr>
            <a:r>
              <a:rPr lang="ru-RU" sz="2400" dirty="0" smtClean="0"/>
              <a:t>Под </a:t>
            </a:r>
            <a:r>
              <a:rPr lang="ru-RU" sz="2400" dirty="0"/>
              <a:t>обозначением В) присутствует три условия, которые должны выполняться одновременно. Ясно, что таких страниц будет меньше всего. Несколько больше страниц будет найдено по запросу, в котором должны выполняться одновременно два условия – это запрос Г). Еще больше страниц найдется по условию Б), где ищется одно слово из двух возможных (логическое «ИЛИ»). И, наконец, наибольшее число страниц будет найдено по запросу А), где количество найденных страниц будет самым большим. Ответ: </a:t>
            </a:r>
            <a:r>
              <a:rPr lang="ru-RU" sz="2400" dirty="0" smtClean="0"/>
              <a:t>ГБА</a:t>
            </a:r>
            <a:endParaRPr lang="ru-RU"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692696"/>
            <a:ext cx="7056784" cy="3416320"/>
          </a:xfrm>
          <a:prstGeom prst="rect">
            <a:avLst/>
          </a:prstGeom>
          <a:noFill/>
        </p:spPr>
        <p:txBody>
          <a:bodyPr wrap="square" rtlCol="0">
            <a:spAutoFit/>
          </a:bodyPr>
          <a:lstStyle/>
          <a:p>
            <a:r>
              <a:rPr lang="ru-RU" sz="2400" dirty="0"/>
              <a:t>Проверь себя.</a:t>
            </a:r>
          </a:p>
          <a:p>
            <a:r>
              <a:rPr lang="ru-RU" sz="2400" dirty="0"/>
              <a:t>Реши аналогичное задание для следующих шифровок и сверь с ответом</a:t>
            </a:r>
            <a:r>
              <a:rPr lang="ru-RU" sz="2400" dirty="0" smtClean="0"/>
              <a:t>:</a:t>
            </a:r>
          </a:p>
          <a:p>
            <a:endParaRPr lang="ru-RU" sz="2400" dirty="0"/>
          </a:p>
          <a:p>
            <a:r>
              <a:rPr lang="ru-RU" sz="2400" dirty="0"/>
              <a:t>	2022		3711		1413</a:t>
            </a:r>
          </a:p>
          <a:p>
            <a:r>
              <a:rPr lang="ru-RU" sz="2400" dirty="0"/>
              <a:t>	3314		2211		6711</a:t>
            </a:r>
          </a:p>
          <a:p>
            <a:r>
              <a:rPr lang="ru-RU" sz="2400" dirty="0"/>
              <a:t>	5411		8110		3232</a:t>
            </a:r>
          </a:p>
          <a:p>
            <a:r>
              <a:rPr lang="ru-RU" sz="2400" dirty="0"/>
              <a:t>	</a:t>
            </a:r>
            <a:r>
              <a:rPr lang="ru-RU" sz="2400" u="sng" dirty="0"/>
              <a:t>1044</a:t>
            </a:r>
            <a:r>
              <a:rPr lang="ru-RU" sz="2400" dirty="0"/>
              <a:t>		</a:t>
            </a:r>
            <a:r>
              <a:rPr lang="ru-RU" sz="2400" u="sng" dirty="0"/>
              <a:t>8111</a:t>
            </a:r>
            <a:r>
              <a:rPr lang="ru-RU" sz="2400" dirty="0"/>
              <a:t>		</a:t>
            </a:r>
            <a:r>
              <a:rPr lang="ru-RU" sz="2400" u="sng" dirty="0"/>
              <a:t>7434</a:t>
            </a:r>
            <a:endParaRPr lang="ru-RU" sz="2400" dirty="0"/>
          </a:p>
          <a:p>
            <a:r>
              <a:rPr lang="ru-RU" sz="2400" dirty="0"/>
              <a:t>	ИГГ		ЖАИ		ЁГВГ</a:t>
            </a:r>
            <a:r>
              <a:rPr lang="ru-RU" dirty="0"/>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32656"/>
            <a:ext cx="8208912" cy="6370975"/>
          </a:xfrm>
          <a:prstGeom prst="rect">
            <a:avLst/>
          </a:prstGeom>
          <a:noFill/>
        </p:spPr>
        <p:txBody>
          <a:bodyPr wrap="square" rtlCol="0">
            <a:spAutoFit/>
          </a:bodyPr>
          <a:lstStyle/>
          <a:p>
            <a:r>
              <a:rPr lang="ru-RU" sz="2400" dirty="0"/>
              <a:t>Проверь себя.</a:t>
            </a:r>
          </a:p>
          <a:p>
            <a:r>
              <a:rPr lang="ru-RU" sz="2400" dirty="0"/>
              <a:t>Реши аналогичные задания и сверь с ответом.</a:t>
            </a:r>
          </a:p>
          <a:p>
            <a:r>
              <a:rPr lang="ru-RU" sz="2400" dirty="0"/>
              <a:t> </a:t>
            </a:r>
          </a:p>
          <a:p>
            <a:r>
              <a:rPr lang="ru-RU" sz="2400" dirty="0"/>
              <a:t>1. 	А) Рим  &amp; Париж &amp; Лондон </a:t>
            </a:r>
          </a:p>
          <a:p>
            <a:r>
              <a:rPr lang="ru-RU" sz="2400" dirty="0" smtClean="0"/>
              <a:t>	Б</a:t>
            </a:r>
            <a:r>
              <a:rPr lang="ru-RU" sz="2400" dirty="0"/>
              <a:t>) </a:t>
            </a:r>
            <a:r>
              <a:rPr lang="ru-RU" sz="2400" dirty="0" smtClean="0"/>
              <a:t>Лондон </a:t>
            </a:r>
            <a:r>
              <a:rPr lang="ru-RU" sz="2400" dirty="0">
                <a:sym typeface="Symbol"/>
              </a:rPr>
              <a:t></a:t>
            </a:r>
            <a:r>
              <a:rPr lang="ru-RU" sz="2400" dirty="0"/>
              <a:t> Рим</a:t>
            </a:r>
          </a:p>
          <a:p>
            <a:r>
              <a:rPr lang="ru-RU" sz="2400" dirty="0" smtClean="0"/>
              <a:t>	В</a:t>
            </a:r>
            <a:r>
              <a:rPr lang="ru-RU" sz="2400" dirty="0"/>
              <a:t>) Рим &amp; Лондон</a:t>
            </a:r>
          </a:p>
          <a:p>
            <a:r>
              <a:rPr lang="ru-RU" sz="2400" dirty="0" smtClean="0"/>
              <a:t>	Г</a:t>
            </a:r>
            <a:r>
              <a:rPr lang="ru-RU" sz="2400" dirty="0"/>
              <a:t>) Рим </a:t>
            </a:r>
            <a:r>
              <a:rPr lang="ru-RU" sz="2400" dirty="0">
                <a:sym typeface="Symbol"/>
              </a:rPr>
              <a:t></a:t>
            </a:r>
            <a:r>
              <a:rPr lang="ru-RU" sz="2400" dirty="0"/>
              <a:t> Париж </a:t>
            </a:r>
            <a:r>
              <a:rPr lang="ru-RU" sz="2400" dirty="0">
                <a:sym typeface="Symbol"/>
              </a:rPr>
              <a:t></a:t>
            </a:r>
            <a:r>
              <a:rPr lang="ru-RU" sz="2400" dirty="0"/>
              <a:t> Лондон		</a:t>
            </a:r>
            <a:r>
              <a:rPr lang="ru-RU" sz="2400" dirty="0" smtClean="0"/>
              <a:t>    </a:t>
            </a:r>
            <a:r>
              <a:rPr lang="ru-RU" sz="2400" dirty="0" err="1" smtClean="0"/>
              <a:t>Овет</a:t>
            </a:r>
            <a:r>
              <a:rPr lang="ru-RU" sz="2400" dirty="0"/>
              <a:t>: АВБГ</a:t>
            </a:r>
          </a:p>
          <a:p>
            <a:r>
              <a:rPr lang="ru-RU" sz="2400" dirty="0"/>
              <a:t> </a:t>
            </a:r>
          </a:p>
          <a:p>
            <a:r>
              <a:rPr lang="ru-RU" sz="2400" dirty="0"/>
              <a:t>2. 	А) ядро</a:t>
            </a:r>
          </a:p>
          <a:p>
            <a:r>
              <a:rPr lang="ru-RU" sz="2400" dirty="0" smtClean="0"/>
              <a:t>	Б</a:t>
            </a:r>
            <a:r>
              <a:rPr lang="ru-RU" sz="2400" dirty="0"/>
              <a:t>) </a:t>
            </a:r>
            <a:r>
              <a:rPr lang="ru-RU" sz="2400" dirty="0" smtClean="0"/>
              <a:t>ядро </a:t>
            </a:r>
            <a:r>
              <a:rPr lang="ru-RU" sz="2400" dirty="0"/>
              <a:t>&amp; атом </a:t>
            </a:r>
          </a:p>
          <a:p>
            <a:r>
              <a:rPr lang="ru-RU" sz="2400" dirty="0" smtClean="0"/>
              <a:t>	В</a:t>
            </a:r>
            <a:r>
              <a:rPr lang="ru-RU" sz="2400" dirty="0"/>
              <a:t>) ядро  &amp; атом &amp; формула</a:t>
            </a:r>
          </a:p>
          <a:p>
            <a:r>
              <a:rPr lang="ru-RU" sz="2400" dirty="0" smtClean="0"/>
              <a:t>	Г</a:t>
            </a:r>
            <a:r>
              <a:rPr lang="ru-RU" sz="2400" dirty="0"/>
              <a:t>) ядро </a:t>
            </a:r>
            <a:r>
              <a:rPr lang="ru-RU" sz="2400" dirty="0">
                <a:sym typeface="Symbol"/>
              </a:rPr>
              <a:t></a:t>
            </a:r>
            <a:r>
              <a:rPr lang="ru-RU" sz="2400" dirty="0"/>
              <a:t> атом				</a:t>
            </a:r>
            <a:r>
              <a:rPr lang="ru-RU" sz="2400" dirty="0" smtClean="0"/>
              <a:t>    Ответ</a:t>
            </a:r>
            <a:r>
              <a:rPr lang="ru-RU" sz="2400" dirty="0"/>
              <a:t>: ВБАГ</a:t>
            </a:r>
          </a:p>
          <a:p>
            <a:r>
              <a:rPr lang="ru-RU" sz="2400" dirty="0"/>
              <a:t> </a:t>
            </a:r>
          </a:p>
          <a:p>
            <a:r>
              <a:rPr lang="ru-RU" sz="2400" dirty="0"/>
              <a:t>3. 	А) литература </a:t>
            </a:r>
            <a:r>
              <a:rPr lang="ru-RU" sz="2400" dirty="0">
                <a:sym typeface="Symbol"/>
              </a:rPr>
              <a:t></a:t>
            </a:r>
            <a:r>
              <a:rPr lang="ru-RU" sz="2400" dirty="0"/>
              <a:t> история </a:t>
            </a:r>
            <a:r>
              <a:rPr lang="ru-RU" sz="2400" dirty="0">
                <a:sym typeface="Symbol"/>
              </a:rPr>
              <a:t></a:t>
            </a:r>
            <a:r>
              <a:rPr lang="ru-RU" sz="2400" dirty="0"/>
              <a:t> экзамен</a:t>
            </a:r>
          </a:p>
          <a:p>
            <a:r>
              <a:rPr lang="ru-RU" sz="2400" dirty="0" smtClean="0"/>
              <a:t>	Б</a:t>
            </a:r>
            <a:r>
              <a:rPr lang="ru-RU" sz="2400" dirty="0"/>
              <a:t>) </a:t>
            </a:r>
            <a:r>
              <a:rPr lang="ru-RU" sz="2400" dirty="0" smtClean="0"/>
              <a:t>экзамен </a:t>
            </a:r>
            <a:r>
              <a:rPr lang="ru-RU" sz="2400" dirty="0"/>
              <a:t>&amp; литература </a:t>
            </a:r>
          </a:p>
          <a:p>
            <a:r>
              <a:rPr lang="ru-RU" sz="2400" dirty="0" smtClean="0"/>
              <a:t>	В</a:t>
            </a:r>
            <a:r>
              <a:rPr lang="ru-RU" sz="2400" dirty="0"/>
              <a:t>) экзамен </a:t>
            </a:r>
            <a:r>
              <a:rPr lang="ru-RU" sz="2400" dirty="0">
                <a:sym typeface="Symbol"/>
              </a:rPr>
              <a:t></a:t>
            </a:r>
            <a:r>
              <a:rPr lang="ru-RU" sz="2400" dirty="0"/>
              <a:t> история </a:t>
            </a:r>
          </a:p>
          <a:p>
            <a:r>
              <a:rPr lang="ru-RU" sz="2400" dirty="0" smtClean="0"/>
              <a:t>	Г</a:t>
            </a:r>
            <a:r>
              <a:rPr lang="ru-RU" sz="2400" dirty="0"/>
              <a:t>) история  &amp; литература &amp; </a:t>
            </a:r>
            <a:r>
              <a:rPr lang="ru-RU" sz="2400" dirty="0" smtClean="0"/>
              <a:t>экзамен    Ответ</a:t>
            </a:r>
            <a:r>
              <a:rPr lang="ru-RU" sz="2400" dirty="0"/>
              <a:t>: </a:t>
            </a:r>
            <a:r>
              <a:rPr lang="ru-RU" sz="2400" dirty="0" smtClean="0"/>
              <a:t>ГБВА</a:t>
            </a:r>
            <a:endParaRPr lang="ru-RU"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404664"/>
            <a:ext cx="8280920" cy="5909310"/>
          </a:xfrm>
          <a:prstGeom prst="rect">
            <a:avLst/>
          </a:prstGeom>
          <a:noFill/>
        </p:spPr>
        <p:txBody>
          <a:bodyPr wrap="square" rtlCol="0">
            <a:spAutoFit/>
          </a:bodyPr>
          <a:lstStyle/>
          <a:p>
            <a:pPr>
              <a:lnSpc>
                <a:spcPct val="200000"/>
              </a:lnSpc>
            </a:pPr>
            <a:r>
              <a:rPr lang="ru-RU" sz="3200" dirty="0" smtClean="0"/>
              <a:t>Источники:</a:t>
            </a:r>
          </a:p>
          <a:p>
            <a:pPr>
              <a:lnSpc>
                <a:spcPct val="200000"/>
              </a:lnSpc>
              <a:buFont typeface="Arial" pitchFamily="34" charset="0"/>
              <a:buChar char="•"/>
            </a:pPr>
            <a:r>
              <a:rPr lang="ru-RU" sz="2400" dirty="0" smtClean="0">
                <a:hlinkClick r:id="rId2"/>
              </a:rPr>
              <a:t> </a:t>
            </a:r>
            <a:r>
              <a:rPr lang="en-US" sz="2400" dirty="0" smtClean="0">
                <a:hlinkClick r:id="rId2"/>
              </a:rPr>
              <a:t>http://www.fipi.ru/</a:t>
            </a:r>
            <a:endParaRPr lang="ru-RU" sz="2400" dirty="0" smtClean="0"/>
          </a:p>
          <a:p>
            <a:pPr>
              <a:lnSpc>
                <a:spcPct val="200000"/>
              </a:lnSpc>
              <a:buFont typeface="Arial" pitchFamily="34" charset="0"/>
              <a:buChar char="•"/>
            </a:pPr>
            <a:r>
              <a:rPr lang="ru-RU" sz="2400" dirty="0" smtClean="0"/>
              <a:t> ГИА-2011. Информатика. Тренировочные варианты экзаменационных работ для проведения государственной итоговой аттестации в новой форме</a:t>
            </a:r>
          </a:p>
          <a:p>
            <a:pPr>
              <a:lnSpc>
                <a:spcPct val="200000"/>
              </a:lnSpc>
              <a:buFont typeface="Arial" pitchFamily="34" charset="0"/>
              <a:buChar char="•"/>
            </a:pPr>
            <a:r>
              <a:rPr lang="ru-RU" sz="2400" dirty="0" smtClean="0"/>
              <a:t> Готовимся к ЭГЕ. Информатика. Сафронов И.К.СПб. БХВ. 2009</a:t>
            </a:r>
          </a:p>
          <a:p>
            <a:pPr>
              <a:lnSpc>
                <a:spcPct val="200000"/>
              </a:lnSpc>
              <a:buFont typeface="Arial" pitchFamily="34" charset="0"/>
              <a:buChar char="•"/>
            </a:pPr>
            <a:r>
              <a:rPr lang="ru-RU" sz="2400" dirty="0" smtClean="0"/>
              <a:t> Демоверсия ГИА-2012. Информатика</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210026"/>
            <a:ext cx="8352928" cy="6278642"/>
          </a:xfrm>
          <a:prstGeom prst="rect">
            <a:avLst/>
          </a:prstGeom>
          <a:noFill/>
        </p:spPr>
        <p:txBody>
          <a:bodyPr wrap="square" rtlCol="0">
            <a:spAutoFit/>
          </a:bodyPr>
          <a:lstStyle/>
          <a:p>
            <a:r>
              <a:rPr lang="ru-RU" sz="2400" u="sng" dirty="0"/>
              <a:t>Задание В8.</a:t>
            </a:r>
            <a:endParaRPr lang="ru-RU" sz="2400" dirty="0"/>
          </a:p>
          <a:p>
            <a:r>
              <a:rPr lang="ru-RU" sz="2400" dirty="0"/>
              <a:t> </a:t>
            </a:r>
          </a:p>
          <a:p>
            <a:r>
              <a:rPr lang="ru-RU" sz="2400" dirty="0"/>
              <a:t>В алгоритме, записанном ниже, используются переменные </a:t>
            </a:r>
            <a:r>
              <a:rPr lang="en-US" sz="2400" b="1" i="1" dirty="0"/>
              <a:t>a</a:t>
            </a:r>
            <a:r>
              <a:rPr lang="en-US" sz="2400" dirty="0"/>
              <a:t> </a:t>
            </a:r>
            <a:r>
              <a:rPr lang="ru-RU" sz="2400" dirty="0"/>
              <a:t>и </a:t>
            </a:r>
            <a:r>
              <a:rPr lang="en-US" sz="2400" b="1" i="1" dirty="0"/>
              <a:t>b</a:t>
            </a:r>
            <a:r>
              <a:rPr lang="ru-RU" sz="2400" dirty="0"/>
              <a:t>. </a:t>
            </a:r>
          </a:p>
          <a:p>
            <a:r>
              <a:rPr lang="ru-RU" sz="2400" dirty="0"/>
              <a:t>Символ  «:=»  обозначает операцию присваивания, знаки «+», «-», «*» и «/» – операции сложения,  вычитания, умножения и деления. Правила выполнения операций и порядок действий соответствуют правилам арифметики. </a:t>
            </a:r>
          </a:p>
          <a:p>
            <a:r>
              <a:rPr lang="ru-RU" sz="2400" dirty="0"/>
              <a:t>Определите значение переменной </a:t>
            </a:r>
            <a:r>
              <a:rPr lang="ru-RU" sz="2400" b="1" i="1" dirty="0"/>
              <a:t>а</a:t>
            </a:r>
            <a:r>
              <a:rPr lang="ru-RU" sz="2400" dirty="0"/>
              <a:t> после выполнения данного алгоритма:</a:t>
            </a:r>
          </a:p>
          <a:p>
            <a:r>
              <a:rPr lang="en-US" sz="2400" dirty="0"/>
              <a:t>a</a:t>
            </a:r>
            <a:r>
              <a:rPr lang="ru-RU" sz="2400" dirty="0"/>
              <a:t>:=3</a:t>
            </a:r>
          </a:p>
          <a:p>
            <a:r>
              <a:rPr lang="en-US" sz="2400" dirty="0"/>
              <a:t>b</a:t>
            </a:r>
            <a:r>
              <a:rPr lang="ru-RU" sz="2400" dirty="0"/>
              <a:t>:=2</a:t>
            </a:r>
          </a:p>
          <a:p>
            <a:r>
              <a:rPr lang="en-US" sz="2400" dirty="0"/>
              <a:t>b</a:t>
            </a:r>
            <a:r>
              <a:rPr lang="ru-RU" sz="2400" dirty="0"/>
              <a:t>:=9+</a:t>
            </a:r>
            <a:r>
              <a:rPr lang="en-US" sz="2400" dirty="0"/>
              <a:t>a</a:t>
            </a:r>
            <a:r>
              <a:rPr lang="ru-RU" sz="2400" dirty="0"/>
              <a:t>*</a:t>
            </a:r>
            <a:r>
              <a:rPr lang="en-US" sz="2400" dirty="0"/>
              <a:t>b</a:t>
            </a:r>
            <a:endParaRPr lang="ru-RU" sz="2400" dirty="0"/>
          </a:p>
          <a:p>
            <a:r>
              <a:rPr lang="en-US" sz="2400" dirty="0"/>
              <a:t>a</a:t>
            </a:r>
            <a:r>
              <a:rPr lang="ru-RU" sz="2400" dirty="0"/>
              <a:t>:=</a:t>
            </a:r>
            <a:r>
              <a:rPr lang="en-US" sz="2400" dirty="0"/>
              <a:t>b</a:t>
            </a:r>
            <a:r>
              <a:rPr lang="ru-RU" sz="2400" dirty="0"/>
              <a:t>/5*</a:t>
            </a:r>
            <a:r>
              <a:rPr lang="en-US" sz="2400" dirty="0"/>
              <a:t>a</a:t>
            </a:r>
            <a:endParaRPr lang="ru-RU" sz="2400" dirty="0"/>
          </a:p>
          <a:p>
            <a:r>
              <a:rPr lang="ru-RU" sz="2400" dirty="0"/>
              <a:t>В ответе укажите одно целое число – значение переменной </a:t>
            </a:r>
            <a:r>
              <a:rPr lang="ru-RU" sz="2400" b="1" i="1" dirty="0"/>
              <a:t>а</a:t>
            </a:r>
            <a:r>
              <a:rPr lang="ru-RU" sz="2400" dirty="0"/>
              <a:t>.</a:t>
            </a:r>
          </a:p>
          <a:p>
            <a:r>
              <a:rPr lang="ru-RU" sz="2400" dirty="0"/>
              <a:t>Ответ:  _______________</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692696"/>
            <a:ext cx="7560840" cy="6278642"/>
          </a:xfrm>
          <a:prstGeom prst="rect">
            <a:avLst/>
          </a:prstGeom>
          <a:noFill/>
        </p:spPr>
        <p:txBody>
          <a:bodyPr wrap="square" rtlCol="0">
            <a:spAutoFit/>
          </a:bodyPr>
          <a:lstStyle/>
          <a:p>
            <a:pPr>
              <a:lnSpc>
                <a:spcPct val="150000"/>
              </a:lnSpc>
            </a:pPr>
            <a:r>
              <a:rPr lang="ru-RU" sz="2400" dirty="0"/>
              <a:t>Задачи такого плана на первый взгляд кажутся простыми. Но во втором выражении кроется «подводный камень» – оно требует особой внимательности. При поверхностном прочтении выражения часто ошибочно видят формулу  </a:t>
            </a:r>
            <a:r>
              <a:rPr lang="ru-RU" sz="2400" dirty="0" smtClean="0"/>
              <a:t>             вместо </a:t>
            </a:r>
            <a:r>
              <a:rPr lang="ru-RU" sz="2400" dirty="0"/>
              <a:t>правильной </a:t>
            </a:r>
            <a:r>
              <a:rPr lang="ru-RU" sz="2400" dirty="0" smtClean="0"/>
              <a:t> </a:t>
            </a:r>
            <a:endParaRPr lang="ru-RU" sz="2400" dirty="0"/>
          </a:p>
          <a:p>
            <a:endParaRPr lang="ru-RU" sz="2400" dirty="0" smtClean="0"/>
          </a:p>
          <a:p>
            <a:r>
              <a:rPr lang="ru-RU" sz="2400" dirty="0" smtClean="0"/>
              <a:t>Далее </a:t>
            </a:r>
            <a:r>
              <a:rPr lang="ru-RU" sz="2400" dirty="0"/>
              <a:t>остается только сделать вычисления и записать ответ именно для той переменной, о которой говорится в задании.</a:t>
            </a:r>
          </a:p>
          <a:p>
            <a:r>
              <a:rPr lang="en-US" sz="2400" dirty="0"/>
              <a:t>b = 9 + 3 * 2		b = 15	</a:t>
            </a:r>
            <a:endParaRPr lang="ru-RU" sz="2400" dirty="0"/>
          </a:p>
          <a:p>
            <a:r>
              <a:rPr lang="en-US" sz="2400" dirty="0"/>
              <a:t>a = (15 / 5) * 3	a = 9</a:t>
            </a:r>
            <a:endParaRPr lang="ru-RU" sz="2400" dirty="0"/>
          </a:p>
          <a:p>
            <a:r>
              <a:rPr lang="ru-RU" sz="2400" dirty="0"/>
              <a:t>Ответ</a:t>
            </a:r>
            <a:r>
              <a:rPr lang="en-US" sz="2400" dirty="0"/>
              <a:t>: </a:t>
            </a:r>
            <a:r>
              <a:rPr lang="ru-RU" sz="2400" dirty="0"/>
              <a:t>а</a:t>
            </a:r>
            <a:r>
              <a:rPr lang="en-US" sz="2400" dirty="0"/>
              <a:t> = 9</a:t>
            </a:r>
            <a:endParaRPr lang="ru-RU" sz="2400" dirty="0"/>
          </a:p>
          <a:p>
            <a:endParaRPr lang="ru-RU" dirty="0"/>
          </a:p>
        </p:txBody>
      </p:sp>
      <p:sp>
        <p:nvSpPr>
          <p:cNvPr id="3" name="TextBox 2"/>
          <p:cNvSpPr txBox="1"/>
          <p:nvPr/>
        </p:nvSpPr>
        <p:spPr>
          <a:xfrm>
            <a:off x="611560" y="260648"/>
            <a:ext cx="2736304" cy="461665"/>
          </a:xfrm>
          <a:prstGeom prst="rect">
            <a:avLst/>
          </a:prstGeom>
          <a:noFill/>
        </p:spPr>
        <p:txBody>
          <a:bodyPr wrap="square" rtlCol="0">
            <a:spAutoFit/>
          </a:bodyPr>
          <a:lstStyle/>
          <a:p>
            <a:r>
              <a:rPr lang="ru-RU" sz="2400" dirty="0" smtClean="0"/>
              <a:t>Решение задачи:</a:t>
            </a:r>
            <a:endParaRPr lang="ru-RU" sz="2400" dirty="0"/>
          </a:p>
        </p:txBody>
      </p:sp>
      <p:graphicFrame>
        <p:nvGraphicFramePr>
          <p:cNvPr id="51202" name="Object 2"/>
          <p:cNvGraphicFramePr>
            <a:graphicFrameLocks noChangeAspect="1"/>
          </p:cNvGraphicFramePr>
          <p:nvPr/>
        </p:nvGraphicFramePr>
        <p:xfrm>
          <a:off x="6444208" y="2996952"/>
          <a:ext cx="977900" cy="723900"/>
        </p:xfrm>
        <a:graphic>
          <a:graphicData uri="http://schemas.openxmlformats.org/presentationml/2006/ole">
            <p:oleObj spid="_x0000_s51202" name="Формула" r:id="rId3" imgW="977760" imgH="723600" progId="Equation.3">
              <p:embed/>
            </p:oleObj>
          </a:graphicData>
        </a:graphic>
      </p:graphicFrame>
      <p:graphicFrame>
        <p:nvGraphicFramePr>
          <p:cNvPr id="51203" name="Object 3"/>
          <p:cNvGraphicFramePr>
            <a:graphicFrameLocks noChangeAspect="1"/>
          </p:cNvGraphicFramePr>
          <p:nvPr/>
        </p:nvGraphicFramePr>
        <p:xfrm>
          <a:off x="3347864" y="3501008"/>
          <a:ext cx="990600" cy="723900"/>
        </p:xfrm>
        <a:graphic>
          <a:graphicData uri="http://schemas.openxmlformats.org/presentationml/2006/ole">
            <p:oleObj spid="_x0000_s51203" name="Формула" r:id="rId4" imgW="990360" imgH="7236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836712"/>
            <a:ext cx="7200800" cy="1569660"/>
          </a:xfrm>
          <a:prstGeom prst="rect">
            <a:avLst/>
          </a:prstGeom>
          <a:noFill/>
        </p:spPr>
        <p:txBody>
          <a:bodyPr wrap="square" rtlCol="0">
            <a:spAutoFit/>
          </a:bodyPr>
          <a:lstStyle/>
          <a:p>
            <a:r>
              <a:rPr lang="ru-RU" sz="2400" dirty="0"/>
              <a:t>Проверь себя</a:t>
            </a:r>
            <a:r>
              <a:rPr lang="ru-RU" sz="2400" dirty="0" smtClean="0"/>
              <a:t>.</a:t>
            </a:r>
          </a:p>
          <a:p>
            <a:endParaRPr lang="ru-RU" sz="2400" dirty="0"/>
          </a:p>
          <a:p>
            <a:r>
              <a:rPr lang="ru-RU" sz="2400" dirty="0"/>
              <a:t>Реши аналогичное задание для следующих алгоритмов и сверь с ответом</a:t>
            </a:r>
            <a:r>
              <a:rPr lang="ru-RU" sz="2400" dirty="0" smtClean="0"/>
              <a:t>:</a:t>
            </a:r>
            <a:endParaRPr lang="ru-RU" dirty="0"/>
          </a:p>
        </p:txBody>
      </p:sp>
      <p:graphicFrame>
        <p:nvGraphicFramePr>
          <p:cNvPr id="3" name="Таблица 2"/>
          <p:cNvGraphicFramePr>
            <a:graphicFrameLocks noGrp="1"/>
          </p:cNvGraphicFramePr>
          <p:nvPr/>
        </p:nvGraphicFramePr>
        <p:xfrm>
          <a:off x="827583" y="2708920"/>
          <a:ext cx="7128792" cy="2834640"/>
        </p:xfrm>
        <a:graphic>
          <a:graphicData uri="http://schemas.openxmlformats.org/drawingml/2006/table">
            <a:tbl>
              <a:tblPr firstRow="1" bandRow="1">
                <a:tableStyleId>{2D5ABB26-0587-4C30-8999-92F81FD0307C}</a:tableStyleId>
              </a:tblPr>
              <a:tblGrid>
                <a:gridCol w="2520281"/>
                <a:gridCol w="2376264"/>
                <a:gridCol w="2232247"/>
              </a:tblGrid>
              <a:tr h="370840">
                <a:tc>
                  <a:txBody>
                    <a:bodyPr/>
                    <a:lstStyle/>
                    <a:p>
                      <a:pPr>
                        <a:lnSpc>
                          <a:spcPct val="150000"/>
                        </a:lnSpc>
                      </a:pPr>
                      <a:r>
                        <a:rPr lang="en-US" sz="2400" dirty="0" smtClean="0"/>
                        <a:t>a:=3</a:t>
                      </a:r>
                      <a:endParaRPr lang="ru-RU" sz="2400" dirty="0" smtClean="0"/>
                    </a:p>
                    <a:p>
                      <a:pPr>
                        <a:lnSpc>
                          <a:spcPct val="150000"/>
                        </a:lnSpc>
                      </a:pPr>
                      <a:r>
                        <a:rPr lang="en-US" sz="2400" dirty="0" smtClean="0"/>
                        <a:t>b:=4+2*a</a:t>
                      </a:r>
                      <a:endParaRPr lang="ru-RU" sz="2400" dirty="0" smtClean="0"/>
                    </a:p>
                    <a:p>
                      <a:pPr>
                        <a:lnSpc>
                          <a:spcPct val="150000"/>
                        </a:lnSpc>
                      </a:pPr>
                      <a:r>
                        <a:rPr lang="en-US" sz="2400" dirty="0" smtClean="0"/>
                        <a:t>a:=b/2*a</a:t>
                      </a:r>
                      <a:endParaRPr lang="ru-RU" sz="2400" dirty="0" smtClean="0"/>
                    </a:p>
                    <a:p>
                      <a:pPr>
                        <a:lnSpc>
                          <a:spcPct val="150000"/>
                        </a:lnSpc>
                      </a:pPr>
                      <a:r>
                        <a:rPr lang="en-US" sz="2400" dirty="0" smtClean="0"/>
                        <a:t>a=?</a:t>
                      </a:r>
                      <a:endParaRPr lang="ru-RU" sz="2400" dirty="0" smtClean="0"/>
                    </a:p>
                    <a:p>
                      <a:pPr>
                        <a:lnSpc>
                          <a:spcPct val="150000"/>
                        </a:lnSpc>
                      </a:pPr>
                      <a:r>
                        <a:rPr lang="ru-RU" sz="2400" dirty="0" smtClean="0"/>
                        <a:t>Ответ</a:t>
                      </a:r>
                      <a:r>
                        <a:rPr lang="en-US" sz="2400" dirty="0" smtClean="0"/>
                        <a:t>: a=15</a:t>
                      </a:r>
                      <a:endParaRPr lang="ru-RU" sz="2400" dirty="0"/>
                    </a:p>
                  </a:txBody>
                  <a:tcPr/>
                </a:tc>
                <a:tc>
                  <a:txBody>
                    <a:bodyPr/>
                    <a:lstStyle/>
                    <a:p>
                      <a:pPr>
                        <a:lnSpc>
                          <a:spcPct val="150000"/>
                        </a:lnSpc>
                      </a:pPr>
                      <a:r>
                        <a:rPr lang="en-US" sz="2400" dirty="0" smtClean="0"/>
                        <a:t>a:=7</a:t>
                      </a:r>
                      <a:endParaRPr lang="ru-RU" sz="2400" dirty="0" smtClean="0"/>
                    </a:p>
                    <a:p>
                      <a:pPr>
                        <a:lnSpc>
                          <a:spcPct val="150000"/>
                        </a:lnSpc>
                      </a:pPr>
                      <a:r>
                        <a:rPr lang="en-US" sz="2400" dirty="0" smtClean="0"/>
                        <a:t>b:=7+9*a</a:t>
                      </a:r>
                      <a:endParaRPr lang="ru-RU" sz="2400" dirty="0" smtClean="0"/>
                    </a:p>
                    <a:p>
                      <a:pPr>
                        <a:lnSpc>
                          <a:spcPct val="150000"/>
                        </a:lnSpc>
                      </a:pPr>
                      <a:r>
                        <a:rPr lang="en-US" sz="2400" dirty="0" smtClean="0"/>
                        <a:t>a:=b/7*a/5</a:t>
                      </a:r>
                      <a:endParaRPr lang="ru-RU" sz="2400" dirty="0" smtClean="0"/>
                    </a:p>
                    <a:p>
                      <a:pPr>
                        <a:lnSpc>
                          <a:spcPct val="150000"/>
                        </a:lnSpc>
                      </a:pPr>
                      <a:r>
                        <a:rPr lang="en-US" sz="2400" dirty="0" smtClean="0"/>
                        <a:t>a=?</a:t>
                      </a:r>
                      <a:endParaRPr lang="ru-RU" sz="2400" dirty="0" smtClean="0"/>
                    </a:p>
                    <a:p>
                      <a:pPr>
                        <a:lnSpc>
                          <a:spcPct val="150000"/>
                        </a:lnSpc>
                      </a:pPr>
                      <a:r>
                        <a:rPr lang="ru-RU" sz="2400" dirty="0" smtClean="0"/>
                        <a:t>Ответ</a:t>
                      </a:r>
                      <a:r>
                        <a:rPr lang="en-US" sz="2400" dirty="0" smtClean="0"/>
                        <a:t>: a=14</a:t>
                      </a:r>
                      <a:endParaRPr lang="ru-RU" sz="2400" dirty="0"/>
                    </a:p>
                  </a:txBody>
                  <a:tcPr/>
                </a:tc>
                <a:tc>
                  <a:txBody>
                    <a:bodyPr/>
                    <a:lstStyle/>
                    <a:p>
                      <a:pPr>
                        <a:lnSpc>
                          <a:spcPct val="150000"/>
                        </a:lnSpc>
                      </a:pPr>
                      <a:r>
                        <a:rPr lang="en-US" sz="2400" dirty="0" smtClean="0"/>
                        <a:t>a:=-2</a:t>
                      </a:r>
                      <a:endParaRPr lang="ru-RU" sz="2400" dirty="0" smtClean="0"/>
                    </a:p>
                    <a:p>
                      <a:pPr>
                        <a:lnSpc>
                          <a:spcPct val="150000"/>
                        </a:lnSpc>
                      </a:pPr>
                      <a:r>
                        <a:rPr lang="en-US" sz="2400" dirty="0" smtClean="0"/>
                        <a:t>b:=(-8)/2*a</a:t>
                      </a:r>
                      <a:endParaRPr lang="ru-RU" sz="2400" dirty="0" smtClean="0"/>
                    </a:p>
                    <a:p>
                      <a:pPr>
                        <a:lnSpc>
                          <a:spcPct val="150000"/>
                        </a:lnSpc>
                      </a:pPr>
                      <a:r>
                        <a:rPr lang="en-US" sz="2400" dirty="0" smtClean="0"/>
                        <a:t>a:=b/4/a*9</a:t>
                      </a:r>
                      <a:endParaRPr lang="ru-RU" sz="2400" dirty="0" smtClean="0"/>
                    </a:p>
                    <a:p>
                      <a:pPr>
                        <a:lnSpc>
                          <a:spcPct val="150000"/>
                        </a:lnSpc>
                      </a:pPr>
                      <a:r>
                        <a:rPr lang="en-US" sz="2400" dirty="0" smtClean="0"/>
                        <a:t>a=?</a:t>
                      </a:r>
                      <a:endParaRPr lang="ru-RU" sz="2400" dirty="0" smtClean="0"/>
                    </a:p>
                    <a:p>
                      <a:pPr>
                        <a:lnSpc>
                          <a:spcPct val="150000"/>
                        </a:lnSpc>
                      </a:pPr>
                      <a:r>
                        <a:rPr lang="ru-RU" sz="2400" dirty="0" smtClean="0"/>
                        <a:t>Ответ</a:t>
                      </a:r>
                      <a:r>
                        <a:rPr lang="en-US" sz="2400" dirty="0" smtClean="0"/>
                        <a:t>: a=-9</a:t>
                      </a:r>
                      <a:endParaRPr lang="ru-RU" sz="240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23528" y="188640"/>
            <a:ext cx="2088232"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Задание В9</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9153" name="Object 1"/>
          <p:cNvGraphicFramePr>
            <a:graphicFrameLocks noChangeAspect="1"/>
          </p:cNvGraphicFramePr>
          <p:nvPr/>
        </p:nvGraphicFramePr>
        <p:xfrm>
          <a:off x="179512" y="1124744"/>
          <a:ext cx="8784976" cy="4392488"/>
        </p:xfrm>
        <a:graphic>
          <a:graphicData uri="http://schemas.openxmlformats.org/presentationml/2006/ole">
            <p:oleObj spid="_x0000_s49153" name="Image" r:id="rId3" imgW="5486400" imgH="2743200" progId="">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980728"/>
            <a:ext cx="7560840" cy="5355312"/>
          </a:xfrm>
          <a:prstGeom prst="rect">
            <a:avLst/>
          </a:prstGeom>
          <a:noFill/>
        </p:spPr>
        <p:txBody>
          <a:bodyPr wrap="square" rtlCol="0">
            <a:spAutoFit/>
          </a:bodyPr>
          <a:lstStyle/>
          <a:p>
            <a:pPr>
              <a:spcBef>
                <a:spcPts val="1200"/>
              </a:spcBef>
            </a:pPr>
            <a:r>
              <a:rPr lang="ru-RU" sz="2400" dirty="0"/>
              <a:t>Для разбора задачи будем анализировать текст программы, написанной на Паскале</a:t>
            </a:r>
            <a:r>
              <a:rPr lang="ru-RU" sz="2400" dirty="0" smtClean="0"/>
              <a:t>.</a:t>
            </a:r>
            <a:r>
              <a:rPr lang="ru-RU" sz="2400" dirty="0"/>
              <a:t> </a:t>
            </a:r>
          </a:p>
          <a:p>
            <a:pPr>
              <a:spcBef>
                <a:spcPts val="1200"/>
              </a:spcBef>
            </a:pPr>
            <a:r>
              <a:rPr lang="ru-RU" sz="2400" dirty="0"/>
              <a:t>Как видно из раздела описания переменных </a:t>
            </a:r>
            <a:r>
              <a:rPr lang="ru-RU" sz="2400" b="1" i="1" dirty="0" err="1"/>
              <a:t>var</a:t>
            </a:r>
            <a:r>
              <a:rPr lang="ru-RU" sz="2400" dirty="0"/>
              <a:t>, в программе используются две целочисленные переменные. Одна из них – переменная </a:t>
            </a:r>
            <a:r>
              <a:rPr lang="ru-RU" sz="2400" b="1" i="1" dirty="0" err="1"/>
              <a:t>k</a:t>
            </a:r>
            <a:r>
              <a:rPr lang="ru-RU" sz="2400" dirty="0"/>
              <a:t> – является параметром цикла, меняя свое значение от 1 до 11. Вторая – </a:t>
            </a:r>
            <a:r>
              <a:rPr lang="ru-RU" sz="2400" b="1" i="1" dirty="0" err="1"/>
              <a:t>s</a:t>
            </a:r>
            <a:r>
              <a:rPr lang="ru-RU" sz="2400" dirty="0"/>
              <a:t> – используется в теле цикла для подсчета накапливаемой суммы по формуле </a:t>
            </a:r>
            <a:r>
              <a:rPr lang="ru-RU" sz="2400" b="1" i="1" dirty="0"/>
              <a:t>s:=s+12</a:t>
            </a:r>
            <a:r>
              <a:rPr lang="ru-RU" sz="2400" dirty="0"/>
              <a:t>. </a:t>
            </a:r>
          </a:p>
          <a:p>
            <a:pPr>
              <a:spcBef>
                <a:spcPts val="1200"/>
              </a:spcBef>
            </a:pPr>
            <a:r>
              <a:rPr lang="ru-RU" sz="2400" dirty="0"/>
              <a:t>На первом шаге </a:t>
            </a:r>
            <a:r>
              <a:rPr lang="ru-RU" sz="2400" b="1" i="1" dirty="0" err="1"/>
              <a:t>s</a:t>
            </a:r>
            <a:r>
              <a:rPr lang="ru-RU" sz="2400" dirty="0"/>
              <a:t>  будет равно 12. На втором шаге значение </a:t>
            </a:r>
            <a:r>
              <a:rPr lang="ru-RU" sz="2400" b="1" i="1" dirty="0" err="1"/>
              <a:t>s</a:t>
            </a:r>
            <a:r>
              <a:rPr lang="ru-RU" sz="2400" dirty="0"/>
              <a:t> станет равно 24. На третьем –­ 36. Поскольку тело цикла будет выполнено 11 раз, то по окончанию его работы значение </a:t>
            </a:r>
            <a:r>
              <a:rPr lang="ru-RU" sz="2400" b="1" i="1" dirty="0" err="1"/>
              <a:t>s</a:t>
            </a:r>
            <a:r>
              <a:rPr lang="ru-RU" sz="2400" dirty="0"/>
              <a:t> станет равным </a:t>
            </a:r>
            <a:r>
              <a:rPr lang="ru-RU" sz="2400" b="1" i="1" dirty="0" err="1"/>
              <a:t>s</a:t>
            </a:r>
            <a:r>
              <a:rPr lang="ru-RU" sz="2400" dirty="0"/>
              <a:t> =12*11, </a:t>
            </a:r>
            <a:r>
              <a:rPr lang="ru-RU" sz="2400" b="1" i="1" dirty="0" err="1"/>
              <a:t>s</a:t>
            </a:r>
            <a:r>
              <a:rPr lang="ru-RU" sz="2400" dirty="0"/>
              <a:t> =132.</a:t>
            </a:r>
          </a:p>
          <a:p>
            <a:pPr>
              <a:spcBef>
                <a:spcPts val="1200"/>
              </a:spcBef>
            </a:pPr>
            <a:r>
              <a:rPr lang="ru-RU" sz="2400" dirty="0"/>
              <a:t>Ответ:</a:t>
            </a:r>
            <a:r>
              <a:rPr lang="ru-RU" sz="2400" b="1" i="1" dirty="0"/>
              <a:t> </a:t>
            </a:r>
            <a:r>
              <a:rPr lang="ru-RU" sz="2400" b="1" i="1" dirty="0" err="1"/>
              <a:t>s</a:t>
            </a:r>
            <a:r>
              <a:rPr lang="ru-RU" sz="2400" dirty="0"/>
              <a:t> =132  </a:t>
            </a:r>
          </a:p>
        </p:txBody>
      </p:sp>
      <p:sp>
        <p:nvSpPr>
          <p:cNvPr id="3" name="TextBox 2"/>
          <p:cNvSpPr txBox="1"/>
          <p:nvPr/>
        </p:nvSpPr>
        <p:spPr>
          <a:xfrm>
            <a:off x="539552" y="260648"/>
            <a:ext cx="2736304" cy="461665"/>
          </a:xfrm>
          <a:prstGeom prst="rect">
            <a:avLst/>
          </a:prstGeom>
          <a:noFill/>
        </p:spPr>
        <p:txBody>
          <a:bodyPr wrap="square" rtlCol="0">
            <a:spAutoFit/>
          </a:bodyPr>
          <a:lstStyle/>
          <a:p>
            <a:r>
              <a:rPr lang="ru-RU" sz="2400" dirty="0" smtClean="0"/>
              <a:t>Решение задачи:</a:t>
            </a:r>
            <a:endParaRPr lang="ru-RU"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259</TotalTime>
  <Words>3042</Words>
  <Application>Microsoft Office PowerPoint</Application>
  <PresentationFormat>Экран (4:3)</PresentationFormat>
  <Paragraphs>704</Paragraphs>
  <Slides>41</Slides>
  <Notes>3</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41</vt:i4>
      </vt:variant>
    </vt:vector>
  </HeadingPairs>
  <TitlesOfParts>
    <vt:vector size="44" baseType="lpstr">
      <vt:lpstr>Аспект</vt:lpstr>
      <vt:lpstr>Формула</vt:lpstr>
      <vt:lpstr>Image</vt:lpstr>
      <vt:lpstr>Разбор решений задач части В  заданий ГИА по информатике с заданиями для самоконтроля</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Решение задач части В  в заданиях ГИА</dc:title>
  <dc:creator>MS</dc:creator>
  <cp:lastModifiedBy>Оля</cp:lastModifiedBy>
  <cp:revision>56</cp:revision>
  <dcterms:created xsi:type="dcterms:W3CDTF">2013-02-09T12:21:28Z</dcterms:created>
  <dcterms:modified xsi:type="dcterms:W3CDTF">2014-01-21T09:55:47Z</dcterms:modified>
</cp:coreProperties>
</file>