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76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72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1"/>
  </p:notesMasterIdLst>
  <p:sldIdLst>
    <p:sldId id="256" r:id="rId2"/>
    <p:sldId id="257" r:id="rId3"/>
    <p:sldId id="294" r:id="rId4"/>
    <p:sldId id="295" r:id="rId5"/>
    <p:sldId id="258" r:id="rId6"/>
    <p:sldId id="291" r:id="rId7"/>
    <p:sldId id="297" r:id="rId8"/>
    <p:sldId id="299" r:id="rId9"/>
    <p:sldId id="296" r:id="rId10"/>
    <p:sldId id="300" r:id="rId11"/>
    <p:sldId id="259" r:id="rId12"/>
    <p:sldId id="292" r:id="rId13"/>
    <p:sldId id="298" r:id="rId14"/>
    <p:sldId id="304" r:id="rId15"/>
    <p:sldId id="305" r:id="rId16"/>
    <p:sldId id="306" r:id="rId17"/>
    <p:sldId id="301" r:id="rId18"/>
    <p:sldId id="302" r:id="rId19"/>
    <p:sldId id="303" r:id="rId20"/>
    <p:sldId id="260" r:id="rId21"/>
    <p:sldId id="293" r:id="rId22"/>
    <p:sldId id="307" r:id="rId23"/>
    <p:sldId id="308" r:id="rId24"/>
    <p:sldId id="313" r:id="rId25"/>
    <p:sldId id="314" r:id="rId26"/>
    <p:sldId id="315" r:id="rId27"/>
    <p:sldId id="316" r:id="rId28"/>
    <p:sldId id="309" r:id="rId29"/>
    <p:sldId id="310" r:id="rId30"/>
    <p:sldId id="311" r:id="rId31"/>
    <p:sldId id="312" r:id="rId32"/>
    <p:sldId id="261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37" r:id="rId41"/>
    <p:sldId id="338" r:id="rId42"/>
    <p:sldId id="329" r:id="rId43"/>
    <p:sldId id="339" r:id="rId44"/>
    <p:sldId id="340" r:id="rId45"/>
    <p:sldId id="341" r:id="rId46"/>
    <p:sldId id="342" r:id="rId47"/>
    <p:sldId id="262" r:id="rId48"/>
    <p:sldId id="319" r:id="rId49"/>
    <p:sldId id="317" r:id="rId50"/>
    <p:sldId id="318" r:id="rId51"/>
    <p:sldId id="343" r:id="rId52"/>
    <p:sldId id="344" r:id="rId53"/>
    <p:sldId id="264" r:id="rId54"/>
    <p:sldId id="320" r:id="rId55"/>
    <p:sldId id="321" r:id="rId56"/>
    <p:sldId id="322" r:id="rId57"/>
    <p:sldId id="323" r:id="rId58"/>
    <p:sldId id="345" r:id="rId59"/>
    <p:sldId id="324" r:id="rId60"/>
    <p:sldId id="325" r:id="rId61"/>
    <p:sldId id="326" r:id="rId62"/>
    <p:sldId id="327" r:id="rId63"/>
    <p:sldId id="328" r:id="rId64"/>
    <p:sldId id="346" r:id="rId65"/>
    <p:sldId id="263" r:id="rId66"/>
    <p:sldId id="365" r:id="rId67"/>
    <p:sldId id="366" r:id="rId68"/>
    <p:sldId id="367" r:id="rId69"/>
    <p:sldId id="368" r:id="rId70"/>
    <p:sldId id="369" r:id="rId71"/>
    <p:sldId id="370" r:id="rId72"/>
    <p:sldId id="270" r:id="rId73"/>
    <p:sldId id="353" r:id="rId74"/>
    <p:sldId id="354" r:id="rId75"/>
    <p:sldId id="355" r:id="rId76"/>
    <p:sldId id="356" r:id="rId77"/>
    <p:sldId id="357" r:id="rId78"/>
    <p:sldId id="358" r:id="rId79"/>
    <p:sldId id="271" r:id="rId80"/>
    <p:sldId id="359" r:id="rId81"/>
    <p:sldId id="360" r:id="rId82"/>
    <p:sldId id="361" r:id="rId83"/>
    <p:sldId id="362" r:id="rId84"/>
    <p:sldId id="363" r:id="rId85"/>
    <p:sldId id="364" r:id="rId86"/>
    <p:sldId id="371" r:id="rId87"/>
    <p:sldId id="372" r:id="rId88"/>
    <p:sldId id="373" r:id="rId89"/>
    <p:sldId id="374" r:id="rId90"/>
    <p:sldId id="375" r:id="rId91"/>
    <p:sldId id="376" r:id="rId92"/>
    <p:sldId id="377" r:id="rId93"/>
    <p:sldId id="378" r:id="rId94"/>
    <p:sldId id="389" r:id="rId95"/>
    <p:sldId id="390" r:id="rId96"/>
    <p:sldId id="391" r:id="rId97"/>
    <p:sldId id="392" r:id="rId98"/>
    <p:sldId id="393" r:id="rId99"/>
    <p:sldId id="394" r:id="rId100"/>
    <p:sldId id="395" r:id="rId101"/>
    <p:sldId id="396" r:id="rId102"/>
    <p:sldId id="397" r:id="rId103"/>
    <p:sldId id="398" r:id="rId104"/>
    <p:sldId id="399" r:id="rId105"/>
    <p:sldId id="400" r:id="rId106"/>
    <p:sldId id="401" r:id="rId107"/>
    <p:sldId id="402" r:id="rId108"/>
    <p:sldId id="403" r:id="rId109"/>
    <p:sldId id="404" r:id="rId110"/>
    <p:sldId id="379" r:id="rId111"/>
    <p:sldId id="380" r:id="rId112"/>
    <p:sldId id="381" r:id="rId113"/>
    <p:sldId id="382" r:id="rId114"/>
    <p:sldId id="383" r:id="rId115"/>
    <p:sldId id="384" r:id="rId116"/>
    <p:sldId id="385" r:id="rId117"/>
    <p:sldId id="386" r:id="rId118"/>
    <p:sldId id="387" r:id="rId119"/>
    <p:sldId id="406" r:id="rId120"/>
    <p:sldId id="407" r:id="rId121"/>
    <p:sldId id="408" r:id="rId122"/>
    <p:sldId id="409" r:id="rId123"/>
    <p:sldId id="410" r:id="rId124"/>
    <p:sldId id="411" r:id="rId125"/>
    <p:sldId id="412" r:id="rId126"/>
    <p:sldId id="413" r:id="rId127"/>
    <p:sldId id="414" r:id="rId128"/>
    <p:sldId id="415" r:id="rId129"/>
    <p:sldId id="405" r:id="rId130"/>
    <p:sldId id="416" r:id="rId131"/>
    <p:sldId id="417" r:id="rId132"/>
    <p:sldId id="418" r:id="rId133"/>
    <p:sldId id="419" r:id="rId134"/>
    <p:sldId id="420" r:id="rId135"/>
    <p:sldId id="421" r:id="rId136"/>
    <p:sldId id="422" r:id="rId137"/>
    <p:sldId id="423" r:id="rId138"/>
    <p:sldId id="388" r:id="rId139"/>
    <p:sldId id="424" r:id="rId140"/>
    <p:sldId id="425" r:id="rId141"/>
    <p:sldId id="426" r:id="rId142"/>
    <p:sldId id="427" r:id="rId143"/>
    <p:sldId id="428" r:id="rId144"/>
    <p:sldId id="429" r:id="rId145"/>
    <p:sldId id="430" r:id="rId146"/>
    <p:sldId id="431" r:id="rId147"/>
    <p:sldId id="432" r:id="rId148"/>
    <p:sldId id="434" r:id="rId149"/>
    <p:sldId id="435" r:id="rId150"/>
    <p:sldId id="436" r:id="rId151"/>
    <p:sldId id="437" r:id="rId152"/>
    <p:sldId id="438" r:id="rId153"/>
    <p:sldId id="439" r:id="rId154"/>
    <p:sldId id="440" r:id="rId155"/>
    <p:sldId id="441" r:id="rId156"/>
    <p:sldId id="442" r:id="rId157"/>
    <p:sldId id="443" r:id="rId158"/>
    <p:sldId id="433" r:id="rId159"/>
    <p:sldId id="444" r:id="rId160"/>
    <p:sldId id="445" r:id="rId161"/>
    <p:sldId id="446" r:id="rId162"/>
    <p:sldId id="447" r:id="rId163"/>
    <p:sldId id="448" r:id="rId164"/>
    <p:sldId id="449" r:id="rId165"/>
    <p:sldId id="450" r:id="rId166"/>
    <p:sldId id="451" r:id="rId167"/>
    <p:sldId id="452" r:id="rId168"/>
    <p:sldId id="265" r:id="rId169"/>
    <p:sldId id="284" r:id="rId170"/>
    <p:sldId id="285" r:id="rId171"/>
    <p:sldId id="286" r:id="rId172"/>
    <p:sldId id="287" r:id="rId173"/>
    <p:sldId id="288" r:id="rId174"/>
    <p:sldId id="289" r:id="rId175"/>
    <p:sldId id="453" r:id="rId176"/>
    <p:sldId id="454" r:id="rId177"/>
    <p:sldId id="455" r:id="rId178"/>
    <p:sldId id="456" r:id="rId179"/>
    <p:sldId id="457" r:id="rId180"/>
  </p:sldIdLst>
  <p:sldSz cx="9144000" cy="6858000" type="screen4x3"/>
  <p:notesSz cx="6858000" cy="9144000"/>
  <p:custDataLst>
    <p:tags r:id="rId18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notesMaster" Target="notesMasters/notesMaster1.xml"/><Relationship Id="rId186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80" Type="http://schemas.openxmlformats.org/officeDocument/2006/relationships/slide" Target="slides/slide179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8FE62-111A-4FAF-A539-0D94B7C41789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D69C1-B0C0-4C59-8A88-FF3FD491B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D69C1-B0C0-4C59-8A88-FF3FD491B6A4}" type="slidenum">
              <a:rPr lang="ru-RU" smtClean="0"/>
              <a:pPr/>
              <a:t>170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600000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0%BA%D0%BE%D0%BC%D0%BF%D1%8C%D1%8E%D1%82%D0%B5%D1%80%D0%BD%D0%B0%D1%8F%20%D1%81%D0%B5%D1%82%D1%8C&amp;pos=18&amp;uinfo=sw-1007-sh-445-fw-782-fh-448-pd-1&amp;rpt=simage&amp;img_url=http://a0.twimg.com/profile_images/199016493/computernetworking_normal.jpe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" Target="slide116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117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112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11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11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116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" Target="slide117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118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slide" Target="slide1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120.xml"/><Relationship Id="rId2" Type="http://schemas.openxmlformats.org/officeDocument/2006/relationships/slide" Target="slide1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" Target="slide121.xml"/><Relationship Id="rId2" Type="http://schemas.openxmlformats.org/officeDocument/2006/relationships/slide" Target="slide1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slide" Target="slide1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124.xml"/><Relationship Id="rId2" Type="http://schemas.openxmlformats.org/officeDocument/2006/relationships/slide" Target="slide1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125.xml"/><Relationship Id="rId2" Type="http://schemas.openxmlformats.org/officeDocument/2006/relationships/slide" Target="slide1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" Target="slide126.xml"/><Relationship Id="rId2" Type="http://schemas.openxmlformats.org/officeDocument/2006/relationships/slide" Target="slide1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slide" Target="slide1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128.xml"/><Relationship Id="rId2" Type="http://schemas.openxmlformats.org/officeDocument/2006/relationships/slide" Target="slide1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138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140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141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" Target="slide141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slide" Target="slide14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" Target="slide144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" Target="slide145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slide" Target="slide146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" Target="slide140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" Target="slide141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slide" Target="slide142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" Target="slide14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" Target="slide145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slide" Target="slide146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" Target="slide158.xml"/><Relationship Id="rId2" Type="http://schemas.openxmlformats.org/officeDocument/2006/relationships/slide" Target="slide14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slide" Target="slide14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slide" Target="slide160.xml"/><Relationship Id="rId2" Type="http://schemas.openxmlformats.org/officeDocument/2006/relationships/slide" Target="slide15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" Target="slide161.xml"/><Relationship Id="rId2" Type="http://schemas.openxmlformats.org/officeDocument/2006/relationships/slide" Target="slide15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slide" Target="slide162.xml"/><Relationship Id="rId2" Type="http://schemas.openxmlformats.org/officeDocument/2006/relationships/slide" Target="slide15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slide" Target="slide15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slide" Target="slide164.xml"/><Relationship Id="rId2" Type="http://schemas.openxmlformats.org/officeDocument/2006/relationships/slide" Target="slide15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slide" Target="slide165.xml"/><Relationship Id="rId2" Type="http://schemas.openxmlformats.org/officeDocument/2006/relationships/slide" Target="slide15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" Target="slide166.xml"/><Relationship Id="rId2" Type="http://schemas.openxmlformats.org/officeDocument/2006/relationships/slide" Target="slide15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slide" Target="slide167.xml"/><Relationship Id="rId2" Type="http://schemas.openxmlformats.org/officeDocument/2006/relationships/slide" Target="slide15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slide" Target="slide168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slide" Target="slide169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slide" Target="slide170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slide" Target="slide17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slide" Target="slide17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slide" Target="slide174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slide" Target="slide176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slide" Target="slide177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slide" Target="slide169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slide" Target="slide170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slide" Target="slide172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slide" Target="slide17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slide" Target="slide17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slide" Target="slide176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slide" Target="slide177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slide" Target="slide178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79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slide" Target="slide5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slide" Target="slide6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slide" Target="slide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slide" Target="slide6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slide" Target="slide6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slide" Target="slide7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slide" Target="slide8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slide" Target="slide8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slide" Target="slide8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slide" Target="slide8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slide" Target="slide8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slide" Target="slide8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86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88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89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90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9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88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89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90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92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9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102.xml"/><Relationship Id="rId2" Type="http://schemas.openxmlformats.org/officeDocument/2006/relationships/slide" Target="slide9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slide" Target="slide9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104.xml"/><Relationship Id="rId2" Type="http://schemas.openxmlformats.org/officeDocument/2006/relationships/slide" Target="slide9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105.xml"/><Relationship Id="rId2" Type="http://schemas.openxmlformats.org/officeDocument/2006/relationships/slide" Target="slide9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106.xml"/><Relationship Id="rId2" Type="http://schemas.openxmlformats.org/officeDocument/2006/relationships/slide" Target="slide9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slide" Target="slide9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108.xml"/><Relationship Id="rId2" Type="http://schemas.openxmlformats.org/officeDocument/2006/relationships/slide" Target="slide10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109.xml"/><Relationship Id="rId2" Type="http://schemas.openxmlformats.org/officeDocument/2006/relationships/slide" Target="slide10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A%D0%BE%D0%BC%D0%BF%D1%8C%D1%8E%D1%82%D0%B5%D1%80%D0%BD%D0%B0%D1%8F%20%D1%81%D0%B5%D1%82%D1%8C&amp;pos=148&amp;uinfo=sw-1007-sh-445-fw-782-fh-448-pd-1&amp;rpt=simage&amp;img_url=http://www.mediacom3000.net/upload/pub_big/home-computer3_63d4d4_b.jpg" TargetMode="Externa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110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11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11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114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://www.insuranceproviders.com/Images/cyber-liabilit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85211">
            <a:off x="4497350" y="551470"/>
            <a:ext cx="4106116" cy="540446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21371354">
            <a:off x="3682883" y="516654"/>
            <a:ext cx="4680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Тест 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«Компьютерная </a:t>
            </a:r>
            <a:r>
              <a:rPr lang="ru-RU" sz="3200" smtClean="0">
                <a:solidFill>
                  <a:srgbClr val="0070C0"/>
                </a:solidFill>
              </a:rPr>
              <a:t>сеть»</a:t>
            </a:r>
            <a:endParaRPr lang="ru-RU" sz="3200" dirty="0" smtClean="0">
              <a:solidFill>
                <a:srgbClr val="0070C0"/>
              </a:solidFill>
            </a:endParaRPr>
          </a:p>
        </p:txBody>
      </p:sp>
      <p:pic>
        <p:nvPicPr>
          <p:cNvPr id="5" name="Рисунок 4" descr="00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916832"/>
            <a:ext cx="136815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644413" y="2144090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42462">
            <a:off x="4289562" y="748416"/>
            <a:ext cx="3795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Региональная сеть - это</a:t>
            </a: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322477" y="1610843"/>
            <a:ext cx="3835460" cy="97626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Небольшая компьютерная сеть, работающая в пределах одного помещения</a:t>
            </a:r>
            <a:endParaRPr lang="ru-RU" sz="1600" dirty="0">
              <a:effectLst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 rot="21289293">
            <a:off x="4449456" y="3069463"/>
            <a:ext cx="3721121" cy="61881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Сеть, работающая в пределах одной отрасли</a:t>
            </a:r>
            <a:endParaRPr lang="ru-RU" sz="1600" dirty="0">
              <a:effectLst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 rot="21222827">
            <a:off x="4786314" y="3929066"/>
            <a:ext cx="3357586" cy="85725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Сеть, работающая в пределах одного региона</a:t>
            </a:r>
            <a:endParaRPr lang="ru-RU" sz="1600" dirty="0">
              <a:effectLst/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 rot="21397894">
            <a:off x="4785849" y="4984835"/>
            <a:ext cx="3438543" cy="58323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Не существует</a:t>
            </a:r>
            <a:endParaRPr lang="ru-RU" sz="1600" dirty="0">
              <a:effectLst/>
            </a:endParaRPr>
          </a:p>
        </p:txBody>
      </p:sp>
      <p:pic>
        <p:nvPicPr>
          <p:cNvPr id="9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529144" cy="292895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385948" y="262078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Кольцо</a:t>
            </a:r>
            <a:endParaRPr lang="ru-RU" dirty="0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528825" y="3478038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Звезда</a:t>
            </a:r>
            <a:endParaRPr lang="ru-RU" dirty="0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 rot="21289293">
            <a:off x="4814576" y="4335294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Прямоугольное</a:t>
            </a:r>
            <a:endParaRPr lang="ru-RU" dirty="0"/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 rot="21289293">
            <a:off x="5100328" y="512111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Шина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246603">
            <a:off x="3960826" y="50271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Как называется соединение</a:t>
            </a:r>
          </a:p>
          <a:p>
            <a:pPr lvl="0"/>
            <a:endParaRPr lang="ru-RU" b="1" dirty="0"/>
          </a:p>
        </p:txBody>
      </p:sp>
      <p:pic>
        <p:nvPicPr>
          <p:cNvPr id="9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4357686" y="128586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14350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85788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214942" y="164305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500562" y="2214554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214942" y="2143116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857884" y="2071678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4827264" y="1887853"/>
            <a:ext cx="960080" cy="41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3" idx="5"/>
            <a:endCxn id="12" idx="0"/>
          </p:cNvCxnSpPr>
          <p:nvPr/>
        </p:nvCxnSpPr>
        <p:spPr>
          <a:xfrm rot="5400000" flipH="1" flipV="1">
            <a:off x="5424025" y="1249243"/>
            <a:ext cx="611556" cy="541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3" idx="4"/>
            <a:endCxn id="16" idx="0"/>
          </p:cNvCxnSpPr>
          <p:nvPr/>
        </p:nvCxnSpPr>
        <p:spPr>
          <a:xfrm rot="16200000" flipH="1">
            <a:off x="5572132" y="1643050"/>
            <a:ext cx="214314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3" idx="7"/>
            <a:endCxn id="14" idx="7"/>
          </p:cNvCxnSpPr>
          <p:nvPr/>
        </p:nvCxnSpPr>
        <p:spPr>
          <a:xfrm rot="16200000" flipH="1" flipV="1">
            <a:off x="4815905" y="1602998"/>
            <a:ext cx="571504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3" idx="0"/>
            <a:endCxn id="10" idx="2"/>
          </p:cNvCxnSpPr>
          <p:nvPr/>
        </p:nvCxnSpPr>
        <p:spPr>
          <a:xfrm rot="16200000" flipV="1">
            <a:off x="4732736" y="1017968"/>
            <a:ext cx="250033" cy="100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385948" y="262078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Кольцо</a:t>
            </a:r>
            <a:endParaRPr lang="ru-RU" dirty="0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528825" y="3478038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Звезда</a:t>
            </a:r>
            <a:endParaRPr lang="ru-RU" dirty="0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 rot="21289293">
            <a:off x="4814576" y="4335294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Прямоугольное</a:t>
            </a:r>
            <a:endParaRPr lang="ru-RU" dirty="0"/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 rot="21289293">
            <a:off x="5100328" y="512111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Шина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246603">
            <a:off x="3960826" y="50271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Как называется соединение</a:t>
            </a:r>
          </a:p>
          <a:p>
            <a:pPr lvl="0"/>
            <a:endParaRPr lang="ru-RU" b="1" dirty="0"/>
          </a:p>
        </p:txBody>
      </p:sp>
      <p:pic>
        <p:nvPicPr>
          <p:cNvPr id="9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4357686" y="128586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14350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85788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214942" y="164305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500562" y="2214554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214942" y="2143116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857884" y="2071678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4827264" y="1887853"/>
            <a:ext cx="960080" cy="41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3" idx="5"/>
            <a:endCxn id="12" idx="0"/>
          </p:cNvCxnSpPr>
          <p:nvPr/>
        </p:nvCxnSpPr>
        <p:spPr>
          <a:xfrm rot="5400000" flipH="1" flipV="1">
            <a:off x="5424025" y="1249243"/>
            <a:ext cx="611556" cy="541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3" idx="4"/>
            <a:endCxn id="16" idx="0"/>
          </p:cNvCxnSpPr>
          <p:nvPr/>
        </p:nvCxnSpPr>
        <p:spPr>
          <a:xfrm rot="16200000" flipH="1">
            <a:off x="5572132" y="1643050"/>
            <a:ext cx="214314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3" idx="7"/>
            <a:endCxn id="14" idx="7"/>
          </p:cNvCxnSpPr>
          <p:nvPr/>
        </p:nvCxnSpPr>
        <p:spPr>
          <a:xfrm rot="16200000" flipH="1" flipV="1">
            <a:off x="4815905" y="1602998"/>
            <a:ext cx="571504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3" idx="0"/>
            <a:endCxn id="10" idx="2"/>
          </p:cNvCxnSpPr>
          <p:nvPr/>
        </p:nvCxnSpPr>
        <p:spPr>
          <a:xfrm rot="16200000" flipV="1">
            <a:off x="4732736" y="1017968"/>
            <a:ext cx="250033" cy="100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385948" y="262078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Кольцо</a:t>
            </a:r>
            <a:endParaRPr lang="ru-RU" dirty="0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528825" y="3478038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Звезда</a:t>
            </a:r>
            <a:endParaRPr lang="ru-RU" dirty="0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 rot="21289293">
            <a:off x="4814576" y="4335294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Прямоугольное</a:t>
            </a:r>
            <a:endParaRPr lang="ru-RU" dirty="0"/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 rot="21289293">
            <a:off x="5100328" y="512111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Шина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246603">
            <a:off x="3960826" y="50271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Как называется соединение</a:t>
            </a:r>
          </a:p>
          <a:p>
            <a:pPr lvl="0"/>
            <a:endParaRPr lang="ru-RU" b="1" dirty="0"/>
          </a:p>
        </p:txBody>
      </p:sp>
      <p:pic>
        <p:nvPicPr>
          <p:cNvPr id="9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4357686" y="128586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14350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85788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214942" y="164305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500562" y="2214554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214942" y="2143116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857884" y="2071678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4827264" y="1887853"/>
            <a:ext cx="960080" cy="41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3" idx="5"/>
            <a:endCxn id="12" idx="0"/>
          </p:cNvCxnSpPr>
          <p:nvPr/>
        </p:nvCxnSpPr>
        <p:spPr>
          <a:xfrm rot="5400000" flipH="1" flipV="1">
            <a:off x="5424025" y="1249243"/>
            <a:ext cx="611556" cy="541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3" idx="4"/>
            <a:endCxn id="16" idx="0"/>
          </p:cNvCxnSpPr>
          <p:nvPr/>
        </p:nvCxnSpPr>
        <p:spPr>
          <a:xfrm rot="16200000" flipH="1">
            <a:off x="5572132" y="1643050"/>
            <a:ext cx="214314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3" idx="7"/>
            <a:endCxn id="14" idx="7"/>
          </p:cNvCxnSpPr>
          <p:nvPr/>
        </p:nvCxnSpPr>
        <p:spPr>
          <a:xfrm rot="16200000" flipH="1" flipV="1">
            <a:off x="4815905" y="1602998"/>
            <a:ext cx="571504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3" idx="0"/>
            <a:endCxn id="10" idx="2"/>
          </p:cNvCxnSpPr>
          <p:nvPr/>
        </p:nvCxnSpPr>
        <p:spPr>
          <a:xfrm rot="16200000" flipV="1">
            <a:off x="4732736" y="1017968"/>
            <a:ext cx="250033" cy="100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385948" y="262078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Кольцо</a:t>
            </a:r>
            <a:endParaRPr lang="ru-RU" dirty="0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528825" y="3478038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Звезда</a:t>
            </a:r>
            <a:endParaRPr lang="ru-RU" dirty="0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 rot="21289293">
            <a:off x="4814576" y="4335294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Прямоугольное</a:t>
            </a:r>
            <a:endParaRPr lang="ru-RU" dirty="0"/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 rot="21289293">
            <a:off x="5100328" y="512111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Шина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246603">
            <a:off x="3960826" y="50271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Как называется соединение</a:t>
            </a:r>
          </a:p>
          <a:p>
            <a:pPr lvl="0"/>
            <a:endParaRPr lang="ru-RU" b="1" dirty="0"/>
          </a:p>
        </p:txBody>
      </p:sp>
      <p:pic>
        <p:nvPicPr>
          <p:cNvPr id="9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4357686" y="128586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14350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85788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214942" y="164305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500562" y="2214554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214942" y="2143116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857884" y="2071678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4827264" y="1887853"/>
            <a:ext cx="960080" cy="41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3" idx="5"/>
            <a:endCxn id="12" idx="0"/>
          </p:cNvCxnSpPr>
          <p:nvPr/>
        </p:nvCxnSpPr>
        <p:spPr>
          <a:xfrm rot="5400000" flipH="1" flipV="1">
            <a:off x="5424025" y="1249243"/>
            <a:ext cx="611556" cy="541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3" idx="4"/>
            <a:endCxn id="16" idx="0"/>
          </p:cNvCxnSpPr>
          <p:nvPr/>
        </p:nvCxnSpPr>
        <p:spPr>
          <a:xfrm rot="16200000" flipH="1">
            <a:off x="5572132" y="1643050"/>
            <a:ext cx="214314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3" idx="7"/>
            <a:endCxn id="14" idx="7"/>
          </p:cNvCxnSpPr>
          <p:nvPr/>
        </p:nvCxnSpPr>
        <p:spPr>
          <a:xfrm rot="16200000" flipH="1" flipV="1">
            <a:off x="4815905" y="1602998"/>
            <a:ext cx="571504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3" idx="0"/>
            <a:endCxn id="10" idx="2"/>
          </p:cNvCxnSpPr>
          <p:nvPr/>
        </p:nvCxnSpPr>
        <p:spPr>
          <a:xfrm rot="16200000" flipV="1">
            <a:off x="4732736" y="1017968"/>
            <a:ext cx="250033" cy="100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385948" y="262078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Кольцо</a:t>
            </a:r>
            <a:endParaRPr lang="ru-RU" dirty="0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528825" y="3478038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Звезда</a:t>
            </a:r>
            <a:endParaRPr lang="ru-RU" dirty="0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 rot="21289293">
            <a:off x="4814576" y="4335294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Прямоугольное</a:t>
            </a:r>
            <a:endParaRPr lang="ru-RU" dirty="0"/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 rot="21289293">
            <a:off x="5100328" y="512111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Шина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246603">
            <a:off x="3960826" y="50271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Как называется соединение</a:t>
            </a:r>
          </a:p>
          <a:p>
            <a:pPr lvl="0"/>
            <a:endParaRPr lang="ru-RU" b="1" dirty="0"/>
          </a:p>
        </p:txBody>
      </p:sp>
      <p:pic>
        <p:nvPicPr>
          <p:cNvPr id="9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4357686" y="128586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14350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85788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214942" y="164305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500562" y="2214554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214942" y="2143116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857884" y="2071678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4827264" y="1887853"/>
            <a:ext cx="960080" cy="41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3" idx="5"/>
            <a:endCxn id="12" idx="0"/>
          </p:cNvCxnSpPr>
          <p:nvPr/>
        </p:nvCxnSpPr>
        <p:spPr>
          <a:xfrm rot="5400000" flipH="1" flipV="1">
            <a:off x="5424025" y="1249243"/>
            <a:ext cx="611556" cy="541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3" idx="4"/>
            <a:endCxn id="16" idx="0"/>
          </p:cNvCxnSpPr>
          <p:nvPr/>
        </p:nvCxnSpPr>
        <p:spPr>
          <a:xfrm rot="16200000" flipH="1">
            <a:off x="5572132" y="1643050"/>
            <a:ext cx="214314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3" idx="7"/>
            <a:endCxn id="14" idx="7"/>
          </p:cNvCxnSpPr>
          <p:nvPr/>
        </p:nvCxnSpPr>
        <p:spPr>
          <a:xfrm rot="16200000" flipH="1" flipV="1">
            <a:off x="4815905" y="1602998"/>
            <a:ext cx="571504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3" idx="0"/>
            <a:endCxn id="10" idx="2"/>
          </p:cNvCxnSpPr>
          <p:nvPr/>
        </p:nvCxnSpPr>
        <p:spPr>
          <a:xfrm rot="16200000" flipV="1">
            <a:off x="4732736" y="1017968"/>
            <a:ext cx="250033" cy="100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385948" y="262078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Кольцо</a:t>
            </a:r>
            <a:endParaRPr lang="ru-RU" dirty="0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528825" y="3478038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Звезда</a:t>
            </a:r>
            <a:endParaRPr lang="ru-RU" dirty="0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 rot="21289293">
            <a:off x="4814576" y="4335294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Прямоугольное</a:t>
            </a:r>
            <a:endParaRPr lang="ru-RU" dirty="0"/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 rot="21289293">
            <a:off x="5100328" y="512111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Шина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246603">
            <a:off x="3960826" y="50271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Как называется соединение</a:t>
            </a:r>
          </a:p>
          <a:p>
            <a:pPr lvl="0"/>
            <a:endParaRPr lang="ru-RU" b="1" dirty="0"/>
          </a:p>
        </p:txBody>
      </p:sp>
      <p:pic>
        <p:nvPicPr>
          <p:cNvPr id="9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4357686" y="128586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14350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85788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214942" y="164305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500562" y="2214554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214942" y="2143116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857884" y="2071678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4827264" y="1887853"/>
            <a:ext cx="960080" cy="41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3" idx="5"/>
            <a:endCxn id="12" idx="0"/>
          </p:cNvCxnSpPr>
          <p:nvPr/>
        </p:nvCxnSpPr>
        <p:spPr>
          <a:xfrm rot="5400000" flipH="1" flipV="1">
            <a:off x="5424025" y="1249243"/>
            <a:ext cx="611556" cy="541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3" idx="4"/>
            <a:endCxn id="16" idx="0"/>
          </p:cNvCxnSpPr>
          <p:nvPr/>
        </p:nvCxnSpPr>
        <p:spPr>
          <a:xfrm rot="16200000" flipH="1">
            <a:off x="5572132" y="1643050"/>
            <a:ext cx="214314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3" idx="7"/>
            <a:endCxn id="14" idx="7"/>
          </p:cNvCxnSpPr>
          <p:nvPr/>
        </p:nvCxnSpPr>
        <p:spPr>
          <a:xfrm rot="16200000" flipH="1" flipV="1">
            <a:off x="4815905" y="1602998"/>
            <a:ext cx="571504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3" idx="0"/>
            <a:endCxn id="10" idx="2"/>
          </p:cNvCxnSpPr>
          <p:nvPr/>
        </p:nvCxnSpPr>
        <p:spPr>
          <a:xfrm rot="16200000" flipV="1">
            <a:off x="4732736" y="1017968"/>
            <a:ext cx="250033" cy="100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385948" y="262078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Кольцо</a:t>
            </a:r>
            <a:endParaRPr lang="ru-RU" dirty="0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528825" y="3478038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Звезда</a:t>
            </a:r>
            <a:endParaRPr lang="ru-RU" dirty="0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 rot="21289293">
            <a:off x="4814576" y="4335294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Прямоугольное</a:t>
            </a:r>
            <a:endParaRPr lang="ru-RU" dirty="0"/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 rot="21289293">
            <a:off x="5100328" y="512111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Шина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246603">
            <a:off x="3960826" y="50271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Как называется соединение</a:t>
            </a:r>
          </a:p>
          <a:p>
            <a:pPr lvl="0"/>
            <a:endParaRPr lang="ru-RU" b="1" dirty="0"/>
          </a:p>
        </p:txBody>
      </p:sp>
      <p:pic>
        <p:nvPicPr>
          <p:cNvPr id="9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4357686" y="128586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14350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85788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214942" y="164305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500562" y="2214554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214942" y="2143116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857884" y="2071678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4827264" y="1887853"/>
            <a:ext cx="960080" cy="41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3" idx="5"/>
            <a:endCxn id="12" idx="0"/>
          </p:cNvCxnSpPr>
          <p:nvPr/>
        </p:nvCxnSpPr>
        <p:spPr>
          <a:xfrm rot="5400000" flipH="1" flipV="1">
            <a:off x="5424025" y="1249243"/>
            <a:ext cx="611556" cy="541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3" idx="4"/>
            <a:endCxn id="16" idx="0"/>
          </p:cNvCxnSpPr>
          <p:nvPr/>
        </p:nvCxnSpPr>
        <p:spPr>
          <a:xfrm rot="16200000" flipH="1">
            <a:off x="5572132" y="1643050"/>
            <a:ext cx="214314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3" idx="7"/>
            <a:endCxn id="14" idx="7"/>
          </p:cNvCxnSpPr>
          <p:nvPr/>
        </p:nvCxnSpPr>
        <p:spPr>
          <a:xfrm rot="16200000" flipH="1" flipV="1">
            <a:off x="4815905" y="1602998"/>
            <a:ext cx="571504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3" idx="0"/>
            <a:endCxn id="10" idx="2"/>
          </p:cNvCxnSpPr>
          <p:nvPr/>
        </p:nvCxnSpPr>
        <p:spPr>
          <a:xfrm rot="16200000" flipV="1">
            <a:off x="4732736" y="1017968"/>
            <a:ext cx="250033" cy="100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385948" y="262078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Кольцо</a:t>
            </a:r>
            <a:endParaRPr lang="ru-RU" dirty="0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528825" y="3478038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Звезда</a:t>
            </a:r>
            <a:endParaRPr lang="ru-RU" dirty="0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 rot="21289293">
            <a:off x="4814576" y="4335294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Прямоугольное</a:t>
            </a:r>
            <a:endParaRPr lang="ru-RU" dirty="0"/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 rot="21289293">
            <a:off x="5100328" y="512111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Шина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246603">
            <a:off x="3960826" y="50271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Как называется соединение</a:t>
            </a:r>
          </a:p>
          <a:p>
            <a:pPr lvl="0"/>
            <a:endParaRPr lang="ru-RU" b="1" dirty="0"/>
          </a:p>
        </p:txBody>
      </p:sp>
      <p:pic>
        <p:nvPicPr>
          <p:cNvPr id="9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4357686" y="128586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14350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85788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214942" y="164305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500562" y="2214554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214942" y="2143116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857884" y="2071678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4827264" y="1887853"/>
            <a:ext cx="960080" cy="41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3" idx="5"/>
            <a:endCxn id="12" idx="0"/>
          </p:cNvCxnSpPr>
          <p:nvPr/>
        </p:nvCxnSpPr>
        <p:spPr>
          <a:xfrm rot="5400000" flipH="1" flipV="1">
            <a:off x="5424025" y="1249243"/>
            <a:ext cx="611556" cy="541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3" idx="4"/>
            <a:endCxn id="16" idx="0"/>
          </p:cNvCxnSpPr>
          <p:nvPr/>
        </p:nvCxnSpPr>
        <p:spPr>
          <a:xfrm rot="16200000" flipH="1">
            <a:off x="5572132" y="1643050"/>
            <a:ext cx="214314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3" idx="7"/>
            <a:endCxn id="14" idx="7"/>
          </p:cNvCxnSpPr>
          <p:nvPr/>
        </p:nvCxnSpPr>
        <p:spPr>
          <a:xfrm rot="16200000" flipH="1" flipV="1">
            <a:off x="4815905" y="1602998"/>
            <a:ext cx="571504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3" idx="0"/>
            <a:endCxn id="10" idx="2"/>
          </p:cNvCxnSpPr>
          <p:nvPr/>
        </p:nvCxnSpPr>
        <p:spPr>
          <a:xfrm rot="16200000" flipV="1">
            <a:off x="4732736" y="1017968"/>
            <a:ext cx="250033" cy="100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385948" y="262078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Кольцо</a:t>
            </a:r>
            <a:endParaRPr lang="ru-RU" dirty="0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528825" y="3478038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Звезда</a:t>
            </a:r>
            <a:endParaRPr lang="ru-RU" dirty="0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 rot="21289293">
            <a:off x="4814576" y="4335294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Прямоугольное</a:t>
            </a:r>
            <a:endParaRPr lang="ru-RU" dirty="0"/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 rot="21289293">
            <a:off x="5100328" y="512111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Шина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246603">
            <a:off x="3960826" y="50271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Как называется соединение</a:t>
            </a:r>
          </a:p>
          <a:p>
            <a:pPr lvl="0"/>
            <a:endParaRPr lang="ru-RU" b="1" dirty="0"/>
          </a:p>
        </p:txBody>
      </p:sp>
      <p:pic>
        <p:nvPicPr>
          <p:cNvPr id="9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4357686" y="128586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14350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85788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214942" y="164305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500562" y="2214554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214942" y="2143116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857884" y="2071678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4827264" y="1887853"/>
            <a:ext cx="960080" cy="41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3" idx="5"/>
            <a:endCxn id="12" idx="0"/>
          </p:cNvCxnSpPr>
          <p:nvPr/>
        </p:nvCxnSpPr>
        <p:spPr>
          <a:xfrm rot="5400000" flipH="1" flipV="1">
            <a:off x="5424025" y="1249243"/>
            <a:ext cx="611556" cy="541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3" idx="4"/>
            <a:endCxn id="16" idx="0"/>
          </p:cNvCxnSpPr>
          <p:nvPr/>
        </p:nvCxnSpPr>
        <p:spPr>
          <a:xfrm rot="16200000" flipH="1">
            <a:off x="5572132" y="1643050"/>
            <a:ext cx="214314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3" idx="7"/>
            <a:endCxn id="14" idx="7"/>
          </p:cNvCxnSpPr>
          <p:nvPr/>
        </p:nvCxnSpPr>
        <p:spPr>
          <a:xfrm rot="16200000" flipH="1" flipV="1">
            <a:off x="4815905" y="1602998"/>
            <a:ext cx="571504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3" idx="0"/>
            <a:endCxn id="10" idx="2"/>
          </p:cNvCxnSpPr>
          <p:nvPr/>
        </p:nvCxnSpPr>
        <p:spPr>
          <a:xfrm rot="16200000" flipV="1">
            <a:off x="4732736" y="1017968"/>
            <a:ext cx="250033" cy="100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42462">
            <a:off x="4289562" y="748416"/>
            <a:ext cx="3795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Региональная сеть - это</a:t>
            </a: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322332" y="1607633"/>
            <a:ext cx="3906606" cy="97626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Небольшая компьютерная сеть, работающая в пределах одного помещения</a:t>
            </a:r>
            <a:endParaRPr lang="ru-RU" sz="1600" dirty="0">
              <a:effectLst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 rot="21289293">
            <a:off x="4449337" y="3066834"/>
            <a:ext cx="3779371" cy="61881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Сеть, работающая в пределах одной отрасли</a:t>
            </a:r>
            <a:endParaRPr lang="ru-RU" sz="1600" dirty="0">
              <a:effectLst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4786314" y="3929066"/>
            <a:ext cx="3429024" cy="85725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Сеть, работающая в пределах одного региона</a:t>
            </a:r>
            <a:endParaRPr lang="ru-RU" sz="1600" dirty="0">
              <a:effectLst/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4786314" y="5000636"/>
            <a:ext cx="3429024" cy="58323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Не существует</a:t>
            </a:r>
            <a:endParaRPr lang="ru-RU" sz="1600" dirty="0">
              <a:effectLst/>
            </a:endParaRPr>
          </a:p>
        </p:txBody>
      </p:sp>
      <p:pic>
        <p:nvPicPr>
          <p:cNvPr id="9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529144" cy="292895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42462">
            <a:off x="4289562" y="748416"/>
            <a:ext cx="3795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Региональная сеть - это</a:t>
            </a: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322754" y="1616974"/>
            <a:ext cx="3699615" cy="97626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Небольшая компьютерная сеть, работающая в пределах одного помещения</a:t>
            </a:r>
            <a:endParaRPr lang="ru-RU" sz="1600" dirty="0">
              <a:effectLst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 rot="21289293">
            <a:off x="4449615" y="3072965"/>
            <a:ext cx="3643526" cy="61881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Сеть, работающая в пределах одной отрасли</a:t>
            </a:r>
            <a:endParaRPr lang="ru-RU" sz="1600" dirty="0">
              <a:effectLst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4786314" y="3929066"/>
            <a:ext cx="3429024" cy="85725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Сеть, работающая в пределах одного региона</a:t>
            </a:r>
            <a:endParaRPr lang="ru-RU" sz="1600" dirty="0">
              <a:effectLst/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4786314" y="5000636"/>
            <a:ext cx="2900695" cy="58323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Не существует</a:t>
            </a:r>
            <a:endParaRPr lang="ru-RU" sz="1600" dirty="0">
              <a:effectLst/>
            </a:endParaRPr>
          </a:p>
        </p:txBody>
      </p:sp>
      <p:pic>
        <p:nvPicPr>
          <p:cNvPr id="9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314511" y="1620651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Локальная и глобальная</a:t>
            </a:r>
            <a:endParaRPr lang="ru-RU" dirty="0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528824" y="2835097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Локальная и </a:t>
            </a:r>
            <a:r>
              <a:rPr lang="ru-RU" dirty="0" err="1" smtClean="0"/>
              <a:t>одноранговая</a:t>
            </a:r>
            <a:endParaRPr lang="ru-RU" dirty="0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 rot="21289293">
            <a:off x="4671286" y="3826053"/>
            <a:ext cx="2906788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Локальная и отраслевая</a:t>
            </a:r>
            <a:endParaRPr lang="ru-RU" dirty="0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 rot="21289293">
            <a:off x="4885005" y="4813050"/>
            <a:ext cx="319782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Локальная и сеть с выделенным сервером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246603">
            <a:off x="3960826" y="50271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Компьютерная сеть бывает:</a:t>
            </a:r>
          </a:p>
          <a:p>
            <a:pPr lvl="0"/>
            <a:endParaRPr lang="ru-RU" b="1" dirty="0"/>
          </a:p>
        </p:txBody>
      </p:sp>
      <p:pic>
        <p:nvPicPr>
          <p:cNvPr id="9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314511" y="1620651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Локальная и глобальная</a:t>
            </a:r>
            <a:endParaRPr lang="ru-RU" dirty="0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528824" y="2835097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Локальная и </a:t>
            </a:r>
            <a:r>
              <a:rPr lang="ru-RU" dirty="0" err="1" smtClean="0"/>
              <a:t>одноранговая</a:t>
            </a:r>
            <a:endParaRPr lang="ru-RU" dirty="0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 rot="21289293">
            <a:off x="4671286" y="3826053"/>
            <a:ext cx="2906788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Локальная и отраслевая</a:t>
            </a:r>
            <a:endParaRPr lang="ru-RU" dirty="0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 rot="21289293">
            <a:off x="4885005" y="4813050"/>
            <a:ext cx="319782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Локальная и сеть с выделенным сервером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246603">
            <a:off x="3960826" y="50271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Компьютерная сеть бывает:</a:t>
            </a:r>
          </a:p>
          <a:p>
            <a:pPr lvl="0"/>
            <a:endParaRPr lang="ru-RU" b="1" dirty="0"/>
          </a:p>
        </p:txBody>
      </p:sp>
      <p:pic>
        <p:nvPicPr>
          <p:cNvPr id="9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2500306"/>
            <a:ext cx="1282464" cy="1282464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314511" y="1620651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Локальная и глобальная</a:t>
            </a:r>
            <a:endParaRPr lang="ru-RU" dirty="0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528824" y="2835097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Локальная и </a:t>
            </a:r>
            <a:r>
              <a:rPr lang="ru-RU" dirty="0" err="1" smtClean="0"/>
              <a:t>одноранговая</a:t>
            </a:r>
            <a:endParaRPr lang="ru-RU" dirty="0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 rot="21289293">
            <a:off x="4671286" y="3826053"/>
            <a:ext cx="2906788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Локальная и отраслевая</a:t>
            </a:r>
            <a:endParaRPr lang="ru-RU" dirty="0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 rot="21289293">
            <a:off x="4885005" y="4813050"/>
            <a:ext cx="319782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Локальная и сеть с выделенным сервером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246603">
            <a:off x="3960826" y="50271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Компьютерная сеть бывает:</a:t>
            </a:r>
          </a:p>
          <a:p>
            <a:pPr lvl="0"/>
            <a:endParaRPr lang="ru-RU" b="1" dirty="0"/>
          </a:p>
        </p:txBody>
      </p:sp>
      <p:pic>
        <p:nvPicPr>
          <p:cNvPr id="9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314511" y="1620651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Локальная и глобальная</a:t>
            </a:r>
            <a:endParaRPr lang="ru-RU" dirty="0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528824" y="2835097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Локальная и </a:t>
            </a:r>
            <a:r>
              <a:rPr lang="ru-RU" dirty="0" err="1" smtClean="0"/>
              <a:t>одноранговая</a:t>
            </a:r>
            <a:endParaRPr lang="ru-RU" dirty="0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 rot="21289293">
            <a:off x="4671286" y="3826053"/>
            <a:ext cx="2906788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Локальная и отраслевая</a:t>
            </a:r>
            <a:endParaRPr lang="ru-RU" dirty="0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 rot="21289293">
            <a:off x="4885005" y="4813050"/>
            <a:ext cx="319782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Локальная и сеть с выделенным сервером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246603">
            <a:off x="3960826" y="50271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Компьютерная сеть бывает:</a:t>
            </a:r>
          </a:p>
          <a:p>
            <a:pPr lvl="0"/>
            <a:endParaRPr lang="ru-RU" b="1" dirty="0"/>
          </a:p>
        </p:txBody>
      </p:sp>
      <p:pic>
        <p:nvPicPr>
          <p:cNvPr id="9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314511" y="1620651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Локальная и глобальная</a:t>
            </a:r>
            <a:endParaRPr lang="ru-RU" dirty="0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528824" y="2835097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Локальная и </a:t>
            </a:r>
            <a:r>
              <a:rPr lang="ru-RU" dirty="0" err="1" smtClean="0"/>
              <a:t>одноранговая</a:t>
            </a:r>
            <a:endParaRPr lang="ru-RU" dirty="0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 rot="21289293">
            <a:off x="4671286" y="3826053"/>
            <a:ext cx="2906788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Локальная и отраслевая</a:t>
            </a:r>
            <a:endParaRPr lang="ru-RU" dirty="0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 rot="21289293">
            <a:off x="4885005" y="4813050"/>
            <a:ext cx="319782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Локальная и сеть с выделенным сервером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246603">
            <a:off x="3960826" y="50271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Компьютерная сеть бывает:</a:t>
            </a:r>
          </a:p>
          <a:p>
            <a:pPr lvl="0"/>
            <a:endParaRPr lang="ru-RU" b="1" dirty="0"/>
          </a:p>
        </p:txBody>
      </p:sp>
      <p:pic>
        <p:nvPicPr>
          <p:cNvPr id="9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314511" y="1620651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Локальная и глобальная</a:t>
            </a:r>
            <a:endParaRPr lang="ru-RU" dirty="0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528824" y="2835097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Локальная и </a:t>
            </a:r>
            <a:r>
              <a:rPr lang="ru-RU" dirty="0" err="1" smtClean="0"/>
              <a:t>одноранговая</a:t>
            </a:r>
            <a:endParaRPr lang="ru-RU" dirty="0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 rot="21289293">
            <a:off x="4671286" y="3826053"/>
            <a:ext cx="2906788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Локальная и отраслевая</a:t>
            </a:r>
            <a:endParaRPr lang="ru-RU" dirty="0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 rot="21289293">
            <a:off x="4885005" y="4813050"/>
            <a:ext cx="319782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Локальная и сеть с выделенным сервером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246603">
            <a:off x="3960826" y="50271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Компьютерная сеть бывает:</a:t>
            </a:r>
          </a:p>
          <a:p>
            <a:pPr lvl="0"/>
            <a:endParaRPr lang="ru-RU" b="1" dirty="0"/>
          </a:p>
        </p:txBody>
      </p:sp>
      <p:pic>
        <p:nvPicPr>
          <p:cNvPr id="9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314511" y="1620651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Локальная и глобальная</a:t>
            </a:r>
            <a:endParaRPr lang="ru-RU" dirty="0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528824" y="2835097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Локальная и </a:t>
            </a:r>
            <a:r>
              <a:rPr lang="ru-RU" dirty="0" err="1" smtClean="0"/>
              <a:t>одноранговая</a:t>
            </a:r>
            <a:endParaRPr lang="ru-RU" dirty="0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 rot="21289293">
            <a:off x="4671286" y="3826053"/>
            <a:ext cx="2906788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Локальная и отраслевая</a:t>
            </a:r>
            <a:endParaRPr lang="ru-RU" dirty="0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 rot="21289293">
            <a:off x="4885005" y="4813050"/>
            <a:ext cx="319782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Локальная и сеть с выделенным сервером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246603">
            <a:off x="3960826" y="50271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Компьютерная сеть бывает:</a:t>
            </a:r>
          </a:p>
          <a:p>
            <a:pPr lvl="0"/>
            <a:endParaRPr lang="ru-RU" b="1" dirty="0"/>
          </a:p>
        </p:txBody>
      </p:sp>
      <p:pic>
        <p:nvPicPr>
          <p:cNvPr id="9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314511" y="1620651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Локальная и глобальная</a:t>
            </a:r>
            <a:endParaRPr lang="ru-RU" dirty="0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528824" y="2835097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Локальная и </a:t>
            </a:r>
            <a:r>
              <a:rPr lang="ru-RU" dirty="0" err="1" smtClean="0"/>
              <a:t>одноранговая</a:t>
            </a:r>
            <a:endParaRPr lang="ru-RU" dirty="0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 rot="21289293">
            <a:off x="4671286" y="3826053"/>
            <a:ext cx="2906788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Локальная и отраслевая</a:t>
            </a:r>
            <a:endParaRPr lang="ru-RU" dirty="0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 rot="21289293">
            <a:off x="4885005" y="4813050"/>
            <a:ext cx="319782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Локальная и сеть с выделенным сервером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246603">
            <a:off x="3960826" y="50271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Компьютерная сеть бывает:</a:t>
            </a:r>
          </a:p>
          <a:p>
            <a:pPr lvl="0"/>
            <a:endParaRPr lang="ru-RU" b="1" dirty="0"/>
          </a:p>
        </p:txBody>
      </p:sp>
      <p:pic>
        <p:nvPicPr>
          <p:cNvPr id="9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314511" y="1620651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Локальная и глобальная</a:t>
            </a:r>
            <a:endParaRPr lang="ru-RU" dirty="0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528824" y="2835097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Локальная и </a:t>
            </a:r>
            <a:r>
              <a:rPr lang="ru-RU" dirty="0" err="1" smtClean="0"/>
              <a:t>одноранговая</a:t>
            </a:r>
            <a:endParaRPr lang="ru-RU" dirty="0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 rot="21289293">
            <a:off x="4671286" y="3826053"/>
            <a:ext cx="2906788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Локальная и отраслевая</a:t>
            </a:r>
            <a:endParaRPr lang="ru-RU" dirty="0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 rot="21289293">
            <a:off x="4885005" y="4813050"/>
            <a:ext cx="319782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Локальная и сеть с выделенным сервером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246603">
            <a:off x="3960826" y="50271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Компьютерная сеть бывает:</a:t>
            </a:r>
          </a:p>
          <a:p>
            <a:pPr lvl="0"/>
            <a:endParaRPr lang="ru-RU" b="1" dirty="0"/>
          </a:p>
        </p:txBody>
      </p:sp>
      <p:pic>
        <p:nvPicPr>
          <p:cNvPr id="9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314511" y="1620651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Локальная и глобальная</a:t>
            </a:r>
            <a:endParaRPr lang="ru-RU" dirty="0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528824" y="2835097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Локальная и </a:t>
            </a:r>
            <a:r>
              <a:rPr lang="ru-RU" dirty="0" err="1" smtClean="0"/>
              <a:t>одноранговая</a:t>
            </a:r>
            <a:endParaRPr lang="ru-RU" dirty="0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 rot="21289293">
            <a:off x="4671286" y="3826053"/>
            <a:ext cx="2906788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Локальная и отраслевая</a:t>
            </a:r>
            <a:endParaRPr lang="ru-RU" dirty="0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 rot="21289293">
            <a:off x="4885005" y="4813050"/>
            <a:ext cx="319782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Локальная и сеть с выделенным сервером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246603">
            <a:off x="3960826" y="50271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Компьютерная сеть бывает:</a:t>
            </a:r>
          </a:p>
          <a:p>
            <a:pPr lvl="0"/>
            <a:endParaRPr lang="ru-RU" b="1" dirty="0"/>
          </a:p>
        </p:txBody>
      </p:sp>
      <p:pic>
        <p:nvPicPr>
          <p:cNvPr id="9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2500306"/>
            <a:ext cx="1282464" cy="1282464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2500306"/>
            <a:ext cx="1282464" cy="1282464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va341.png"/>
          <p:cNvPicPr>
            <a:picLocks noChangeAspect="1"/>
          </p:cNvPicPr>
          <p:nvPr/>
        </p:nvPicPr>
        <p:blipFill>
          <a:blip r:embed="rId2" cstate="print"/>
          <a:srcRect t="51050" r="40713"/>
          <a:stretch>
            <a:fillRect/>
          </a:stretch>
        </p:blipFill>
        <p:spPr>
          <a:xfrm>
            <a:off x="-180528" y="1628800"/>
            <a:ext cx="3106074" cy="2520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84894" y="1988840"/>
            <a:ext cx="773218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FF00"/>
                </a:solidFill>
              </a:rPr>
              <a:t>         Тест пройден!</a:t>
            </a:r>
          </a:p>
          <a:p>
            <a:pPr algn="ctr"/>
            <a:r>
              <a:rPr lang="ru-RU" sz="6600" dirty="0" smtClean="0">
                <a:solidFill>
                  <a:srgbClr val="FFFF00"/>
                </a:solidFill>
              </a:rPr>
              <a:t>                Отметка – 5!</a:t>
            </a:r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7215206" y="5357826"/>
            <a:ext cx="1428760" cy="11430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va341.png"/>
          <p:cNvPicPr>
            <a:picLocks noChangeAspect="1"/>
          </p:cNvPicPr>
          <p:nvPr/>
        </p:nvPicPr>
        <p:blipFill>
          <a:blip r:embed="rId2" cstate="print"/>
          <a:srcRect t="51050" r="40713"/>
          <a:stretch>
            <a:fillRect/>
          </a:stretch>
        </p:blipFill>
        <p:spPr>
          <a:xfrm>
            <a:off x="-180528" y="1628800"/>
            <a:ext cx="3106074" cy="2520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642918"/>
            <a:ext cx="707236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           Тест пройден!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Вы допустили 1 ошибку</a:t>
            </a:r>
          </a:p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               Отметка – 4!</a:t>
            </a:r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7215206" y="5357826"/>
            <a:ext cx="1500198" cy="11430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644413" y="2144090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va341.png"/>
          <p:cNvPicPr>
            <a:picLocks noChangeAspect="1"/>
          </p:cNvPicPr>
          <p:nvPr/>
        </p:nvPicPr>
        <p:blipFill>
          <a:blip r:embed="rId3" cstate="print"/>
          <a:srcRect t="51050" r="40713"/>
          <a:stretch>
            <a:fillRect/>
          </a:stretch>
        </p:blipFill>
        <p:spPr>
          <a:xfrm>
            <a:off x="-180528" y="1628800"/>
            <a:ext cx="3106074" cy="2520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642918"/>
            <a:ext cx="707236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           Тест пройден!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Вы допустили 2 ошибки</a:t>
            </a:r>
          </a:p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               Отметка – 4!</a:t>
            </a:r>
          </a:p>
        </p:txBody>
      </p:sp>
      <p:sp>
        <p:nvSpPr>
          <p:cNvPr id="4" name="Управляющая кнопка: далее 3">
            <a:hlinkClick r:id="rId4" action="ppaction://hlinksldjump" highlightClick="1"/>
          </p:cNvPr>
          <p:cNvSpPr/>
          <p:nvPr/>
        </p:nvSpPr>
        <p:spPr>
          <a:xfrm>
            <a:off x="7786710" y="5786454"/>
            <a:ext cx="857256" cy="6429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va341.png"/>
          <p:cNvPicPr>
            <a:picLocks noChangeAspect="1"/>
          </p:cNvPicPr>
          <p:nvPr/>
        </p:nvPicPr>
        <p:blipFill>
          <a:blip r:embed="rId2" cstate="print"/>
          <a:srcRect t="51050" r="40713"/>
          <a:stretch>
            <a:fillRect/>
          </a:stretch>
        </p:blipFill>
        <p:spPr>
          <a:xfrm>
            <a:off x="-180528" y="1628800"/>
            <a:ext cx="3106074" cy="2520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642918"/>
            <a:ext cx="707236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           Тест пройден!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Вы допустили 3 ошибки</a:t>
            </a:r>
          </a:p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               Отметка – 4!</a:t>
            </a:r>
          </a:p>
        </p:txBody>
      </p:sp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6715140" y="5000636"/>
            <a:ext cx="1357322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va341.png"/>
          <p:cNvPicPr>
            <a:picLocks noChangeAspect="1"/>
          </p:cNvPicPr>
          <p:nvPr/>
        </p:nvPicPr>
        <p:blipFill>
          <a:blip r:embed="rId2" cstate="print"/>
          <a:srcRect t="51050" r="40713"/>
          <a:stretch>
            <a:fillRect/>
          </a:stretch>
        </p:blipFill>
        <p:spPr>
          <a:xfrm>
            <a:off x="-180528" y="1628800"/>
            <a:ext cx="3106074" cy="2520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642918"/>
            <a:ext cx="707236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           Тест пройден!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Вы допустили 4 ошибки</a:t>
            </a:r>
          </a:p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               Отметка – 3!</a:t>
            </a:r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6215074" y="5000636"/>
            <a:ext cx="1785950" cy="10001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va341.png"/>
          <p:cNvPicPr>
            <a:picLocks noChangeAspect="1"/>
          </p:cNvPicPr>
          <p:nvPr/>
        </p:nvPicPr>
        <p:blipFill>
          <a:blip r:embed="rId2" cstate="print"/>
          <a:srcRect t="51050" r="40713"/>
          <a:stretch>
            <a:fillRect/>
          </a:stretch>
        </p:blipFill>
        <p:spPr>
          <a:xfrm>
            <a:off x="-180528" y="1628800"/>
            <a:ext cx="3106074" cy="2520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642918"/>
            <a:ext cx="707236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           Тест пройден!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Вы допустили 5 ошибок</a:t>
            </a:r>
          </a:p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               Отметка – 3!</a:t>
            </a:r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6215074" y="5143512"/>
            <a:ext cx="1785950" cy="92869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va341.png"/>
          <p:cNvPicPr>
            <a:picLocks noChangeAspect="1"/>
          </p:cNvPicPr>
          <p:nvPr/>
        </p:nvPicPr>
        <p:blipFill>
          <a:blip r:embed="rId2" cstate="print"/>
          <a:srcRect t="51050" r="40713"/>
          <a:stretch>
            <a:fillRect/>
          </a:stretch>
        </p:blipFill>
        <p:spPr>
          <a:xfrm>
            <a:off x="-180528" y="1628800"/>
            <a:ext cx="3106074" cy="2520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642918"/>
            <a:ext cx="707236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           Тест пройден!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Вы допустили 6 ошибок</a:t>
            </a:r>
          </a:p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               Отметка – 3!</a:t>
            </a:r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6643702" y="5286388"/>
            <a:ext cx="1643074" cy="10715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va341.png"/>
          <p:cNvPicPr>
            <a:picLocks noChangeAspect="1"/>
          </p:cNvPicPr>
          <p:nvPr/>
        </p:nvPicPr>
        <p:blipFill>
          <a:blip r:embed="rId2" cstate="print"/>
          <a:srcRect t="51050" r="40713"/>
          <a:stretch>
            <a:fillRect/>
          </a:stretch>
        </p:blipFill>
        <p:spPr>
          <a:xfrm>
            <a:off x="-180528" y="1628800"/>
            <a:ext cx="3106074" cy="2520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642918"/>
            <a:ext cx="707236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           Тест пройден!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Вы допустили 7 ошибок</a:t>
            </a:r>
          </a:p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               Отметка – 2!</a:t>
            </a:r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6072198" y="5572140"/>
            <a:ext cx="1357322" cy="8572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va341.png"/>
          <p:cNvPicPr>
            <a:picLocks noChangeAspect="1"/>
          </p:cNvPicPr>
          <p:nvPr/>
        </p:nvPicPr>
        <p:blipFill>
          <a:blip r:embed="rId2" cstate="print"/>
          <a:srcRect t="51050" r="40713"/>
          <a:stretch>
            <a:fillRect/>
          </a:stretch>
        </p:blipFill>
        <p:spPr>
          <a:xfrm>
            <a:off x="-180528" y="1628800"/>
            <a:ext cx="3106074" cy="2520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642918"/>
            <a:ext cx="707236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           Тест пройден!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Вы допустили 8 ошибок</a:t>
            </a:r>
          </a:p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               Отметка – 2!</a:t>
            </a:r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6286512" y="5357826"/>
            <a:ext cx="1428760" cy="92869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va341.png"/>
          <p:cNvPicPr>
            <a:picLocks noChangeAspect="1"/>
          </p:cNvPicPr>
          <p:nvPr/>
        </p:nvPicPr>
        <p:blipFill>
          <a:blip r:embed="rId2" cstate="print"/>
          <a:srcRect t="51050" r="40713"/>
          <a:stretch>
            <a:fillRect/>
          </a:stretch>
        </p:blipFill>
        <p:spPr>
          <a:xfrm>
            <a:off x="-180528" y="1628800"/>
            <a:ext cx="3106074" cy="2520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642918"/>
            <a:ext cx="707236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           Тест пройден!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Вы допустили 9 ошибок</a:t>
            </a:r>
          </a:p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               Отметка – 2!</a:t>
            </a:r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6286512" y="5429264"/>
            <a:ext cx="1285884" cy="6429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va341.png"/>
          <p:cNvPicPr>
            <a:picLocks noChangeAspect="1"/>
          </p:cNvPicPr>
          <p:nvPr/>
        </p:nvPicPr>
        <p:blipFill>
          <a:blip r:embed="rId2" cstate="print"/>
          <a:srcRect t="51050" r="40713"/>
          <a:stretch>
            <a:fillRect/>
          </a:stretch>
        </p:blipFill>
        <p:spPr>
          <a:xfrm>
            <a:off x="-180528" y="1628800"/>
            <a:ext cx="3106074" cy="2520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642918"/>
            <a:ext cx="707236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           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Вы допустили 10 ошибок</a:t>
            </a:r>
          </a:p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               Отметка – 2!</a:t>
            </a:r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6143636" y="5429264"/>
            <a:ext cx="1714512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va341.png"/>
          <p:cNvPicPr>
            <a:picLocks noChangeAspect="1"/>
          </p:cNvPicPr>
          <p:nvPr/>
        </p:nvPicPr>
        <p:blipFill>
          <a:blip r:embed="rId2" cstate="print"/>
          <a:srcRect t="51050" r="40713"/>
          <a:stretch>
            <a:fillRect/>
          </a:stretch>
        </p:blipFill>
        <p:spPr>
          <a:xfrm>
            <a:off x="-180528" y="1628800"/>
            <a:ext cx="3106074" cy="2520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642918"/>
            <a:ext cx="70723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         Тест по теме «Локальная и Глобальная сеть»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644413" y="2144090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644413" y="2144090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img2.board.com.ua/a/2000299093/wm/9-obsluzhivanie-p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3116"/>
            <a:ext cx="2590830" cy="3000396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 rot="21434710">
            <a:off x="4290805" y="1358155"/>
            <a:ext cx="4121093" cy="931053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Небольшая компьютерная сеть, работающая в пределах одного помещения</a:t>
            </a:r>
            <a:endParaRPr lang="ru-RU" dirty="0"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21427638">
            <a:off x="4032383" y="931887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Компьютерная сеть - это</a:t>
            </a:r>
            <a:endParaRPr lang="ru-RU" b="1" dirty="0"/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 rot="21434710">
            <a:off x="4502685" y="4346895"/>
            <a:ext cx="3863493" cy="87418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Система компьютеров, не связанных линиями передачи информации</a:t>
            </a:r>
            <a:endParaRPr lang="ru-RU" dirty="0">
              <a:effectLst/>
            </a:endParaRPr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 rot="21434710">
            <a:off x="4369781" y="2497645"/>
            <a:ext cx="4046065" cy="67178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Сеть, связывающая несколько компьютерных сетей</a:t>
            </a:r>
            <a:endParaRPr lang="ru-RU" dirty="0">
              <a:effectLst/>
            </a:endParaRPr>
          </a:p>
        </p:txBody>
      </p:sp>
      <p:sp>
        <p:nvSpPr>
          <p:cNvPr id="10" name="Прямоугольник 9">
            <a:hlinkClick r:id="rId5" action="ppaction://hlinksldjump"/>
          </p:cNvPr>
          <p:cNvSpPr/>
          <p:nvPr/>
        </p:nvSpPr>
        <p:spPr>
          <a:xfrm rot="21434710">
            <a:off x="4444989" y="3293259"/>
            <a:ext cx="3896219" cy="801339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Система компьютеров, связанных линиями передачи информации</a:t>
            </a:r>
            <a:endParaRPr lang="ru-RU" dirty="0">
              <a:effectLst/>
            </a:endParaRPr>
          </a:p>
        </p:txBody>
      </p:sp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67735">
            <a:off x="3944444" y="3357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 smtClean="0"/>
              <a:t>Электронное письмо содержит текст и приложение любых типов</a:t>
            </a:r>
            <a:endParaRPr lang="ru-RU" b="1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204955" y="1249032"/>
            <a:ext cx="2383727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НЕТ</a:t>
            </a:r>
            <a:endParaRPr lang="ru-RU" sz="1600" dirty="0">
              <a:effectLst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168214" y="225333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ДА</a:t>
            </a:r>
            <a:endParaRPr lang="ru-RU" sz="1600" dirty="0"/>
          </a:p>
        </p:txBody>
      </p:sp>
      <p:pic>
        <p:nvPicPr>
          <p:cNvPr id="7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67735">
            <a:off x="3944444" y="3357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 smtClean="0"/>
              <a:t>Электронное письмо содержит текст и приложение любых типов</a:t>
            </a:r>
            <a:endParaRPr lang="ru-RU" b="1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024199" y="1245220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effectLst/>
              </a:rPr>
              <a:t>НЕТ</a:t>
            </a:r>
            <a:endParaRPr lang="ru-RU" sz="1600" dirty="0">
              <a:effectLst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168214" y="225333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ДА</a:t>
            </a:r>
            <a:endParaRPr lang="ru-RU" sz="1600" dirty="0"/>
          </a:p>
        </p:txBody>
      </p:sp>
      <p:pic>
        <p:nvPicPr>
          <p:cNvPr id="7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67735">
            <a:off x="3944444" y="3357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 smtClean="0"/>
              <a:t>Электронное письмо содержит текст и приложение любых типов</a:t>
            </a:r>
            <a:endParaRPr lang="ru-RU" b="1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024199" y="1245220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effectLst/>
              </a:rPr>
              <a:t>НЕТ</a:t>
            </a:r>
            <a:endParaRPr lang="ru-RU" sz="1600" dirty="0">
              <a:effectLst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168214" y="225333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ДА</a:t>
            </a:r>
            <a:endParaRPr lang="ru-RU" sz="1600" dirty="0"/>
          </a:p>
        </p:txBody>
      </p:sp>
      <p:pic>
        <p:nvPicPr>
          <p:cNvPr id="7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67735">
            <a:off x="3944444" y="3357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 smtClean="0"/>
              <a:t>Электронное письмо содержит текст и приложение любых типов</a:t>
            </a:r>
            <a:endParaRPr lang="ru-RU" b="1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024199" y="1245220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effectLst/>
              </a:rPr>
              <a:t>НЕТ</a:t>
            </a:r>
            <a:endParaRPr lang="ru-RU" sz="1600" dirty="0">
              <a:effectLst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168214" y="225333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ДА</a:t>
            </a:r>
            <a:endParaRPr lang="ru-RU" sz="1600" dirty="0"/>
          </a:p>
        </p:txBody>
      </p:sp>
      <p:pic>
        <p:nvPicPr>
          <p:cNvPr id="7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2500306"/>
            <a:ext cx="1282464" cy="1282464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2500306"/>
            <a:ext cx="1282464" cy="1282464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2500306"/>
            <a:ext cx="1282464" cy="1282464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2500306"/>
            <a:ext cx="1282464" cy="1282464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644413" y="2144090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644413" y="2144090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2500306"/>
            <a:ext cx="1282464" cy="1282464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644413" y="2144090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644413" y="2144090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86580">
            <a:off x="3977311" y="544527"/>
            <a:ext cx="3891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Электронный адрес - </a:t>
            </a:r>
            <a:endParaRPr lang="ru-RU" b="1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024199" y="1245220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administrator@mail.ru</a:t>
            </a:r>
            <a:endParaRPr lang="ru-RU" sz="1600" dirty="0">
              <a:effectLst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168214" y="225333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administrator.@mail.ru</a:t>
            </a:r>
            <a:endParaRPr lang="ru-RU" sz="1600" dirty="0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 rot="21289293">
            <a:off x="4312230" y="3189436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administrator@mailru</a:t>
            </a:r>
            <a:endParaRPr lang="ru-RU" sz="1600" dirty="0"/>
          </a:p>
        </p:txBody>
      </p:sp>
      <p:pic>
        <p:nvPicPr>
          <p:cNvPr id="8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86580">
            <a:off x="4664089" y="570959"/>
            <a:ext cx="2351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Электронный адрес - </a:t>
            </a:r>
            <a:endParaRPr lang="ru-RU" b="1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024199" y="1245220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administrator@mail.ru</a:t>
            </a:r>
            <a:endParaRPr lang="ru-RU" sz="1600" dirty="0">
              <a:effectLst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168214" y="225333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administrator.@mail.ru</a:t>
            </a:r>
            <a:endParaRPr lang="ru-RU" sz="1600" dirty="0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 rot="21289293">
            <a:off x="4312230" y="3189436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administrator@mailru</a:t>
            </a:r>
            <a:endParaRPr lang="ru-RU" sz="1600" dirty="0"/>
          </a:p>
        </p:txBody>
      </p:sp>
      <p:pic>
        <p:nvPicPr>
          <p:cNvPr id="8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86580">
            <a:off x="4664089" y="570959"/>
            <a:ext cx="2351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Электронный адрес - </a:t>
            </a:r>
            <a:endParaRPr lang="ru-RU" b="1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024199" y="1245220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administrator@mail.ru</a:t>
            </a:r>
            <a:endParaRPr lang="ru-RU" sz="1600" dirty="0">
              <a:effectLst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168214" y="225333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administrator.@mail.ru</a:t>
            </a:r>
            <a:endParaRPr lang="ru-RU" sz="1600" dirty="0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 rot="21289293">
            <a:off x="4312230" y="3189436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administrator@mailru</a:t>
            </a:r>
            <a:endParaRPr lang="ru-RU" sz="1600" dirty="0"/>
          </a:p>
        </p:txBody>
      </p:sp>
      <p:pic>
        <p:nvPicPr>
          <p:cNvPr id="8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86580">
            <a:off x="4664089" y="570959"/>
            <a:ext cx="2351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Электронный адрес - </a:t>
            </a:r>
            <a:endParaRPr lang="ru-RU" b="1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023827" y="1240586"/>
            <a:ext cx="2806297" cy="74494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administrayor@mail.ru</a:t>
            </a:r>
            <a:endParaRPr lang="ru-RU" sz="1600" dirty="0">
              <a:effectLst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168214" y="225333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administrator.@mail.ru</a:t>
            </a:r>
            <a:endParaRPr lang="ru-RU" sz="1600" dirty="0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 rot="21289293">
            <a:off x="4312230" y="3189436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administrator@mailru</a:t>
            </a:r>
            <a:endParaRPr lang="ru-RU" sz="1600" dirty="0"/>
          </a:p>
        </p:txBody>
      </p:sp>
      <p:pic>
        <p:nvPicPr>
          <p:cNvPr id="8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86580">
            <a:off x="4664089" y="570959"/>
            <a:ext cx="2351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Электронный адрес - </a:t>
            </a:r>
            <a:endParaRPr lang="ru-RU" b="1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024199" y="1245220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administrator@mail.ru</a:t>
            </a:r>
            <a:endParaRPr lang="ru-RU" sz="1600" dirty="0">
              <a:effectLst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168214" y="225333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administrator.@mail.ru</a:t>
            </a:r>
            <a:endParaRPr lang="ru-RU" sz="1600" dirty="0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 rot="21289293">
            <a:off x="4312230" y="3189436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administrator@mailru</a:t>
            </a:r>
            <a:endParaRPr lang="ru-RU" sz="1600" dirty="0"/>
          </a:p>
        </p:txBody>
      </p:sp>
      <p:pic>
        <p:nvPicPr>
          <p:cNvPr id="8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82464" cy="1282464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82464" cy="1282464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82464" cy="1282464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644413" y="2144090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82464" cy="1282464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364732" cy="1364732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644413" y="2144090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642411" y="2146288"/>
            <a:ext cx="1581021" cy="1581021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644413" y="2144090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648151" y="2139983"/>
            <a:ext cx="1709921" cy="1709921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644413" y="2144090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97381">
            <a:off x="4315114" y="494696"/>
            <a:ext cx="3664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Правительственная </a:t>
            </a:r>
          </a:p>
          <a:p>
            <a:pPr lvl="0"/>
            <a:r>
              <a:rPr lang="ru-RU" b="1" dirty="0" smtClean="0"/>
              <a:t>организация имеет суффикс</a:t>
            </a:r>
            <a:endParaRPr lang="ru-RU" b="1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309629" y="1477996"/>
            <a:ext cx="2703452" cy="640319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net</a:t>
            </a:r>
            <a:endParaRPr lang="ru-RU" sz="1600" dirty="0">
              <a:effectLst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5024222" y="2620994"/>
            <a:ext cx="2703452" cy="645049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gov</a:t>
            </a:r>
            <a:endParaRPr lang="ru-RU" sz="1600" dirty="0">
              <a:effectLst/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 rot="21289293">
            <a:off x="5527595" y="3833473"/>
            <a:ext cx="2663122" cy="71651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com</a:t>
            </a:r>
            <a:endParaRPr lang="ru-RU" sz="1600" dirty="0">
              <a:effectLst/>
            </a:endParaRPr>
          </a:p>
        </p:txBody>
      </p:sp>
      <p:pic>
        <p:nvPicPr>
          <p:cNvPr id="8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97381">
            <a:off x="4410591" y="531173"/>
            <a:ext cx="3572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Правительственная </a:t>
            </a:r>
          </a:p>
          <a:p>
            <a:pPr lvl="0"/>
            <a:r>
              <a:rPr lang="ru-RU" b="1" dirty="0" smtClean="0"/>
              <a:t>организация имеет суффикс</a:t>
            </a:r>
            <a:endParaRPr lang="ru-RU" b="1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385948" y="1334900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net</a:t>
            </a:r>
            <a:endParaRPr lang="ru-RU" sz="1600" dirty="0">
              <a:effectLst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5028890" y="2477906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gov</a:t>
            </a:r>
            <a:endParaRPr lang="ru-RU" sz="1600" dirty="0">
              <a:effectLst/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 rot="21289293">
            <a:off x="5600395" y="3763791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effectLst/>
              </a:rPr>
              <a:t>com</a:t>
            </a:r>
            <a:endParaRPr lang="ru-RU" sz="1600" dirty="0">
              <a:effectLst/>
            </a:endParaRPr>
          </a:p>
        </p:txBody>
      </p:sp>
      <p:pic>
        <p:nvPicPr>
          <p:cNvPr id="8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97381">
            <a:off x="3928891" y="584002"/>
            <a:ext cx="3066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Правительственная</a:t>
            </a:r>
          </a:p>
          <a:p>
            <a:pPr lvl="0"/>
            <a:r>
              <a:rPr lang="ru-RU" b="1" dirty="0" smtClean="0"/>
              <a:t>Организация имеет суффикс</a:t>
            </a:r>
            <a:endParaRPr lang="ru-RU" b="1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671701" y="1406337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net</a:t>
            </a:r>
            <a:endParaRPr lang="ru-RU" sz="1600" dirty="0">
              <a:effectLst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5386080" y="2406468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effectLst/>
              </a:rPr>
              <a:t>gov</a:t>
            </a:r>
            <a:endParaRPr lang="ru-RU" sz="1600" dirty="0">
              <a:effectLst/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 rot="21289293">
            <a:off x="5671832" y="3549477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effectLst/>
              </a:rPr>
              <a:t>com</a:t>
            </a:r>
            <a:endParaRPr lang="ru-RU" sz="1600" dirty="0">
              <a:effectLst/>
            </a:endParaRPr>
          </a:p>
        </p:txBody>
      </p:sp>
      <p:pic>
        <p:nvPicPr>
          <p:cNvPr id="8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img2.board.com.ua/a/2000299093/wm/9-obsluzhivanie-p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428868"/>
            <a:ext cx="2590830" cy="271464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 rot="21449023">
            <a:off x="3863905" y="9312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 smtClean="0"/>
              <a:t>Локальная сеть бывает:</a:t>
            </a:r>
            <a:endParaRPr lang="ru-RU" b="1" dirty="0"/>
          </a:p>
        </p:txBody>
      </p:sp>
      <p:sp>
        <p:nvSpPr>
          <p:cNvPr id="3" name="Прямоугольник 2">
            <a:hlinkClick r:id="rId4" action="ppaction://hlinksldjump"/>
          </p:cNvPr>
          <p:cNvSpPr/>
          <p:nvPr/>
        </p:nvSpPr>
        <p:spPr>
          <a:xfrm rot="21434710">
            <a:off x="4299656" y="1633579"/>
            <a:ext cx="4042871" cy="75000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Региональная и отраслевая</a:t>
            </a:r>
            <a:endParaRPr lang="ru-RU" dirty="0">
              <a:effectLst/>
            </a:endParaRPr>
          </a:p>
        </p:txBody>
      </p:sp>
      <p:sp>
        <p:nvSpPr>
          <p:cNvPr id="4" name="Прямоугольник 3">
            <a:hlinkClick r:id="rId5" action="ppaction://hlinksldjump"/>
          </p:cNvPr>
          <p:cNvSpPr/>
          <p:nvPr/>
        </p:nvSpPr>
        <p:spPr>
          <a:xfrm rot="21434710">
            <a:off x="4371374" y="2502837"/>
            <a:ext cx="3828565" cy="73284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err="1" smtClean="0"/>
              <a:t>Одноранговая</a:t>
            </a:r>
            <a:r>
              <a:rPr lang="ru-RU" sz="1500" dirty="0" smtClean="0"/>
              <a:t> и сеть с выделенным сервером</a:t>
            </a:r>
            <a:endParaRPr lang="ru-RU" sz="1500" dirty="0"/>
          </a:p>
        </p:txBody>
      </p:sp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 rot="21434710">
            <a:off x="4446418" y="3430931"/>
            <a:ext cx="3756942" cy="588759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err="1" smtClean="0"/>
              <a:t>Одноранговая</a:t>
            </a:r>
            <a:r>
              <a:rPr lang="ru-RU" sz="1500" dirty="0" smtClean="0"/>
              <a:t> и региональная</a:t>
            </a:r>
            <a:endParaRPr lang="ru-RU" sz="1500" dirty="0"/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 rot="21434710">
            <a:off x="4496897" y="4184304"/>
            <a:ext cx="3724217" cy="81924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Региональная и сеть с выделенным сервером</a:t>
            </a:r>
            <a:endParaRPr lang="ru-RU" dirty="0"/>
          </a:p>
        </p:txBody>
      </p:sp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97381">
            <a:off x="3928890" y="584002"/>
            <a:ext cx="3066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Правительственная </a:t>
            </a:r>
          </a:p>
          <a:p>
            <a:pPr lvl="0"/>
            <a:r>
              <a:rPr lang="ru-RU" b="1" dirty="0" smtClean="0"/>
              <a:t>Организация имеет суффикс</a:t>
            </a:r>
            <a:endParaRPr lang="ru-RU" b="1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814577" y="1406337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effectLst/>
              </a:rPr>
              <a:t>net</a:t>
            </a:r>
            <a:endParaRPr lang="ru-RU" sz="1600" dirty="0">
              <a:effectLst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5599369" y="2476158"/>
            <a:ext cx="2663590" cy="72399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effectLst/>
              </a:rPr>
              <a:t>gov</a:t>
            </a:r>
            <a:endParaRPr lang="ru-RU" sz="1600" dirty="0">
              <a:effectLst/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 rot="21289293">
            <a:off x="5886147" y="369235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com</a:t>
            </a:r>
            <a:endParaRPr lang="ru-RU" sz="1600" dirty="0">
              <a:effectLst/>
            </a:endParaRPr>
          </a:p>
        </p:txBody>
      </p:sp>
      <p:pic>
        <p:nvPicPr>
          <p:cNvPr id="8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97381">
            <a:off x="3928891" y="584002"/>
            <a:ext cx="3066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Правительственная</a:t>
            </a:r>
          </a:p>
          <a:p>
            <a:pPr lvl="0"/>
            <a:r>
              <a:rPr lang="ru-RU" b="1" dirty="0" smtClean="0"/>
              <a:t>Организация имеет суффикс</a:t>
            </a:r>
            <a:endParaRPr lang="en-US" b="1" dirty="0" smtClean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314510" y="126346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net</a:t>
            </a:r>
            <a:endParaRPr lang="ru-RU" sz="1600" dirty="0">
              <a:effectLst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5314644" y="2120717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effectLst/>
              </a:rPr>
              <a:t>gov</a:t>
            </a:r>
            <a:endParaRPr lang="ru-RU" sz="1600" dirty="0">
              <a:effectLst/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 rot="21289293">
            <a:off x="6029023" y="3192286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effectLst/>
              </a:rPr>
              <a:t>com</a:t>
            </a:r>
            <a:endParaRPr lang="ru-RU" sz="1600" dirty="0">
              <a:effectLst/>
            </a:endParaRPr>
          </a:p>
        </p:txBody>
      </p:sp>
      <p:pic>
        <p:nvPicPr>
          <p:cNvPr id="8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97381">
            <a:off x="3918475" y="584002"/>
            <a:ext cx="30868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Правительственная</a:t>
            </a:r>
          </a:p>
          <a:p>
            <a:pPr lvl="0"/>
            <a:r>
              <a:rPr lang="ru-RU" b="1" dirty="0" smtClean="0"/>
              <a:t> организация имеет суффикс</a:t>
            </a:r>
            <a:endParaRPr lang="ru-RU" b="1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528824" y="1334900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net</a:t>
            </a:r>
            <a:endParaRPr lang="ru-RU" sz="1600" dirty="0">
              <a:effectLst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814576" y="2406470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effectLst/>
              </a:rPr>
              <a:t>gov</a:t>
            </a:r>
            <a:endParaRPr lang="ru-RU" sz="1600" dirty="0">
              <a:effectLst/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 rot="21289293">
            <a:off x="5386081" y="3478039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effectLst/>
              </a:rPr>
              <a:t>com</a:t>
            </a:r>
            <a:endParaRPr lang="ru-RU" sz="1600" dirty="0">
              <a:effectLst/>
            </a:endParaRPr>
          </a:p>
        </p:txBody>
      </p:sp>
      <p:pic>
        <p:nvPicPr>
          <p:cNvPr id="8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82464" cy="1282464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82464" cy="1282464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82464" cy="1282464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82464" cy="1282464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82464" cy="1282464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82464" cy="1282464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449023">
            <a:off x="3863905" y="9312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 smtClean="0"/>
              <a:t>Локальная сеть  бывает:</a:t>
            </a:r>
            <a:endParaRPr lang="ru-RU" b="1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434710">
            <a:off x="4369389" y="1656378"/>
            <a:ext cx="3691370" cy="57578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Региональная и отраслевая</a:t>
            </a:r>
            <a:endParaRPr lang="ru-RU" dirty="0">
              <a:effectLst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434710">
            <a:off x="4367941" y="2502754"/>
            <a:ext cx="3835432" cy="590129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err="1" smtClean="0"/>
              <a:t>Одноранговая</a:t>
            </a:r>
            <a:r>
              <a:rPr lang="ru-RU" sz="1500" dirty="0" smtClean="0"/>
              <a:t> и сеть с выделенным сервером</a:t>
            </a:r>
            <a:endParaRPr lang="ru-RU" sz="1500" dirty="0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 rot="21434710">
            <a:off x="4441799" y="3294474"/>
            <a:ext cx="3848897" cy="667433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err="1" smtClean="0"/>
              <a:t>Одноранговая</a:t>
            </a:r>
            <a:r>
              <a:rPr lang="ru-RU" sz="1500" dirty="0" smtClean="0"/>
              <a:t> и отраслевая</a:t>
            </a:r>
            <a:endParaRPr lang="ru-RU" sz="1500" dirty="0"/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 rot="21434710">
            <a:off x="4491215" y="4090709"/>
            <a:ext cx="3724216" cy="77026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Региональная и с выделенным сервером</a:t>
            </a:r>
            <a:endParaRPr lang="ru-RU" dirty="0"/>
          </a:p>
        </p:txBody>
      </p:sp>
      <p:pic>
        <p:nvPicPr>
          <p:cNvPr id="9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529144" cy="292895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15850" y="2215528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385948" y="262078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Кольцо</a:t>
            </a:r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 rot="21289293">
            <a:off x="4528825" y="3478038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Звезда</a:t>
            </a:r>
            <a:endParaRPr lang="ru-RU" dirty="0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 rot="21289293">
            <a:off x="4814576" y="4335294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Прямоугольное</a:t>
            </a:r>
            <a:endParaRPr lang="ru-RU" dirty="0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 rot="21289293">
            <a:off x="5100328" y="512111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Шина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246603">
            <a:off x="3960826" y="50271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Как называется соединение</a:t>
            </a:r>
          </a:p>
          <a:p>
            <a:pPr lvl="0"/>
            <a:endParaRPr lang="ru-RU" b="1" dirty="0"/>
          </a:p>
        </p:txBody>
      </p:sp>
      <p:pic>
        <p:nvPicPr>
          <p:cNvPr id="9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4357686" y="128586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14350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85788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429124" y="1785926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500562" y="2214554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214942" y="2143116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857884" y="2071678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12" idx="1"/>
            <a:endCxn id="10" idx="7"/>
          </p:cNvCxnSpPr>
          <p:nvPr/>
        </p:nvCxnSpPr>
        <p:spPr>
          <a:xfrm rot="16200000" flipH="1" flipV="1">
            <a:off x="5214942" y="632457"/>
            <a:ext cx="71438" cy="1298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4" idx="5"/>
            <a:endCxn id="16" idx="4"/>
          </p:cNvCxnSpPr>
          <p:nvPr/>
        </p:nvCxnSpPr>
        <p:spPr>
          <a:xfrm rot="5400000" flipH="1" flipV="1">
            <a:off x="5316868" y="1713590"/>
            <a:ext cx="111490" cy="1256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0" idx="5"/>
            <a:endCxn id="14" idx="4"/>
          </p:cNvCxnSpPr>
          <p:nvPr/>
        </p:nvCxnSpPr>
        <p:spPr>
          <a:xfrm rot="16200000" flipH="1">
            <a:off x="4142474" y="1927904"/>
            <a:ext cx="960080" cy="41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385948" y="262078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Кольцо</a:t>
            </a:r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 rot="21289293">
            <a:off x="4528825" y="3478038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Звезда</a:t>
            </a:r>
            <a:endParaRPr lang="ru-RU" dirty="0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 rot="21289293">
            <a:off x="4814576" y="4335294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Прямоугольное</a:t>
            </a:r>
            <a:endParaRPr lang="ru-RU" dirty="0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 rot="21289293">
            <a:off x="5100328" y="512111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Шина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246603">
            <a:off x="3960826" y="50271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Как называется соединение</a:t>
            </a:r>
          </a:p>
          <a:p>
            <a:pPr lvl="0"/>
            <a:endParaRPr lang="ru-RU" b="1" dirty="0"/>
          </a:p>
        </p:txBody>
      </p:sp>
      <p:pic>
        <p:nvPicPr>
          <p:cNvPr id="9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4357686" y="128586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14350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85788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429124" y="1785926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500562" y="2214554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214942" y="2143116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857884" y="2071678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12" idx="1"/>
            <a:endCxn id="10" idx="7"/>
          </p:cNvCxnSpPr>
          <p:nvPr/>
        </p:nvCxnSpPr>
        <p:spPr>
          <a:xfrm rot="16200000" flipH="1" flipV="1">
            <a:off x="5214942" y="632457"/>
            <a:ext cx="71438" cy="1298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4" idx="5"/>
            <a:endCxn id="16" idx="4"/>
          </p:cNvCxnSpPr>
          <p:nvPr/>
        </p:nvCxnSpPr>
        <p:spPr>
          <a:xfrm rot="5400000" flipH="1" flipV="1">
            <a:off x="5316868" y="1713590"/>
            <a:ext cx="111490" cy="1256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0" idx="5"/>
            <a:endCxn id="14" idx="4"/>
          </p:cNvCxnSpPr>
          <p:nvPr/>
        </p:nvCxnSpPr>
        <p:spPr>
          <a:xfrm rot="16200000" flipH="1">
            <a:off x="4142474" y="1927904"/>
            <a:ext cx="960080" cy="41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385948" y="262078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Кольцо</a:t>
            </a:r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 rot="21289293">
            <a:off x="4528825" y="3478038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Звезда</a:t>
            </a:r>
            <a:endParaRPr lang="ru-RU" dirty="0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 rot="21289293">
            <a:off x="4814576" y="4335294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Прямоугольное</a:t>
            </a:r>
            <a:endParaRPr lang="ru-RU" dirty="0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 rot="21289293">
            <a:off x="5100328" y="512111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Шина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246603">
            <a:off x="3960826" y="50271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Как называется соединение</a:t>
            </a:r>
          </a:p>
          <a:p>
            <a:pPr lvl="0"/>
            <a:endParaRPr lang="ru-RU" b="1" dirty="0"/>
          </a:p>
        </p:txBody>
      </p:sp>
      <p:pic>
        <p:nvPicPr>
          <p:cNvPr id="9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4357686" y="128586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14350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85788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429124" y="1785926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500562" y="2214554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214942" y="2143116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857884" y="2071678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12" idx="1"/>
            <a:endCxn id="10" idx="7"/>
          </p:cNvCxnSpPr>
          <p:nvPr/>
        </p:nvCxnSpPr>
        <p:spPr>
          <a:xfrm rot="16200000" flipH="1" flipV="1">
            <a:off x="5214942" y="632457"/>
            <a:ext cx="71438" cy="1298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4" idx="5"/>
            <a:endCxn id="16" idx="4"/>
          </p:cNvCxnSpPr>
          <p:nvPr/>
        </p:nvCxnSpPr>
        <p:spPr>
          <a:xfrm rot="5400000" flipH="1" flipV="1">
            <a:off x="5316868" y="1713590"/>
            <a:ext cx="111490" cy="1256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0" idx="5"/>
            <a:endCxn id="14" idx="4"/>
          </p:cNvCxnSpPr>
          <p:nvPr/>
        </p:nvCxnSpPr>
        <p:spPr>
          <a:xfrm rot="16200000" flipH="1">
            <a:off x="4142474" y="1927904"/>
            <a:ext cx="960080" cy="41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385948" y="262078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Кольцо</a:t>
            </a:r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 rot="21289293">
            <a:off x="4528825" y="3478038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Звезда</a:t>
            </a:r>
            <a:endParaRPr lang="ru-RU" dirty="0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 rot="21289293">
            <a:off x="4814576" y="4335294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Прямоугольное</a:t>
            </a:r>
            <a:endParaRPr lang="ru-RU" dirty="0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 rot="21289293">
            <a:off x="5100328" y="512111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Шина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246603">
            <a:off x="3960826" y="50271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Как называется соединение</a:t>
            </a:r>
          </a:p>
          <a:p>
            <a:pPr lvl="0"/>
            <a:endParaRPr lang="ru-RU" b="1" dirty="0"/>
          </a:p>
        </p:txBody>
      </p:sp>
      <p:pic>
        <p:nvPicPr>
          <p:cNvPr id="9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4357686" y="128586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14350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85788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429124" y="1785926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500562" y="2214554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214942" y="2143116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857884" y="2071678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12" idx="1"/>
            <a:endCxn id="10" idx="7"/>
          </p:cNvCxnSpPr>
          <p:nvPr/>
        </p:nvCxnSpPr>
        <p:spPr>
          <a:xfrm rot="16200000" flipH="1" flipV="1">
            <a:off x="5214942" y="632457"/>
            <a:ext cx="71438" cy="1298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4" idx="5"/>
            <a:endCxn id="16" idx="4"/>
          </p:cNvCxnSpPr>
          <p:nvPr/>
        </p:nvCxnSpPr>
        <p:spPr>
          <a:xfrm rot="5400000" flipH="1" flipV="1">
            <a:off x="5316868" y="1713590"/>
            <a:ext cx="111490" cy="1256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0" idx="5"/>
            <a:endCxn id="14" idx="4"/>
          </p:cNvCxnSpPr>
          <p:nvPr/>
        </p:nvCxnSpPr>
        <p:spPr>
          <a:xfrm rot="16200000" flipH="1">
            <a:off x="4142474" y="1927904"/>
            <a:ext cx="960080" cy="41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385948" y="262078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Кольцо</a:t>
            </a:r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 rot="21289293">
            <a:off x="4528825" y="3478038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Звезда</a:t>
            </a:r>
            <a:endParaRPr lang="ru-RU" dirty="0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 rot="21289293">
            <a:off x="4814576" y="4335294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Прямоугольное</a:t>
            </a:r>
            <a:endParaRPr lang="ru-RU" dirty="0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 rot="21289293">
            <a:off x="5100328" y="512111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Шина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246603">
            <a:off x="3960826" y="50271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Как называется соединение</a:t>
            </a:r>
          </a:p>
          <a:p>
            <a:pPr lvl="0"/>
            <a:endParaRPr lang="ru-RU" b="1" dirty="0"/>
          </a:p>
        </p:txBody>
      </p:sp>
      <p:pic>
        <p:nvPicPr>
          <p:cNvPr id="9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4357686" y="128586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14350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85788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429124" y="1785926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500562" y="2214554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214942" y="2143116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857884" y="2071678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12" idx="1"/>
            <a:endCxn id="10" idx="7"/>
          </p:cNvCxnSpPr>
          <p:nvPr/>
        </p:nvCxnSpPr>
        <p:spPr>
          <a:xfrm rot="16200000" flipH="1" flipV="1">
            <a:off x="5214942" y="632457"/>
            <a:ext cx="71438" cy="1298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4" idx="5"/>
            <a:endCxn id="16" idx="4"/>
          </p:cNvCxnSpPr>
          <p:nvPr/>
        </p:nvCxnSpPr>
        <p:spPr>
          <a:xfrm rot="5400000" flipH="1" flipV="1">
            <a:off x="5316868" y="1713590"/>
            <a:ext cx="111490" cy="1256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0" idx="5"/>
            <a:endCxn id="14" idx="4"/>
          </p:cNvCxnSpPr>
          <p:nvPr/>
        </p:nvCxnSpPr>
        <p:spPr>
          <a:xfrm rot="16200000" flipH="1">
            <a:off x="4142474" y="1927904"/>
            <a:ext cx="960080" cy="41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2500306"/>
            <a:ext cx="1282464" cy="1282464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385948" y="262078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Кольцо</a:t>
            </a:r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 rot="21289293">
            <a:off x="4528825" y="3478038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Звезда</a:t>
            </a:r>
            <a:endParaRPr lang="ru-RU" dirty="0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 rot="21289293">
            <a:off x="4814576" y="4335294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Прямоугольное</a:t>
            </a:r>
            <a:endParaRPr lang="ru-RU" dirty="0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 rot="21289293">
            <a:off x="5100328" y="512111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Шина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246603">
            <a:off x="3960826" y="50271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Как называется соединение</a:t>
            </a:r>
          </a:p>
          <a:p>
            <a:pPr lvl="0"/>
            <a:endParaRPr lang="ru-RU" b="1" dirty="0"/>
          </a:p>
        </p:txBody>
      </p:sp>
      <p:pic>
        <p:nvPicPr>
          <p:cNvPr id="9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4357686" y="128586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14350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85788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429124" y="1785926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500562" y="2214554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214942" y="2143116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857884" y="2071678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12" idx="1"/>
            <a:endCxn id="10" idx="7"/>
          </p:cNvCxnSpPr>
          <p:nvPr/>
        </p:nvCxnSpPr>
        <p:spPr>
          <a:xfrm rot="16200000" flipH="1" flipV="1">
            <a:off x="5214942" y="632457"/>
            <a:ext cx="71438" cy="1298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4" idx="5"/>
            <a:endCxn id="16" idx="4"/>
          </p:cNvCxnSpPr>
          <p:nvPr/>
        </p:nvCxnSpPr>
        <p:spPr>
          <a:xfrm rot="5400000" flipH="1" flipV="1">
            <a:off x="5316868" y="1713590"/>
            <a:ext cx="111490" cy="1256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0" idx="5"/>
            <a:endCxn id="14" idx="4"/>
          </p:cNvCxnSpPr>
          <p:nvPr/>
        </p:nvCxnSpPr>
        <p:spPr>
          <a:xfrm rot="16200000" flipH="1">
            <a:off x="4142474" y="1927904"/>
            <a:ext cx="960080" cy="41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385948" y="262078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Кольцо</a:t>
            </a:r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 rot="21289293">
            <a:off x="4528825" y="3478038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Звезда</a:t>
            </a:r>
            <a:endParaRPr lang="ru-RU" dirty="0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 rot="21289293">
            <a:off x="4814576" y="4335294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Прямоугольное</a:t>
            </a:r>
            <a:endParaRPr lang="ru-RU" dirty="0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 rot="21289293">
            <a:off x="5100328" y="512111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Шина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246603">
            <a:off x="3960826" y="50271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Как называется соединение</a:t>
            </a:r>
          </a:p>
          <a:p>
            <a:pPr lvl="0"/>
            <a:endParaRPr lang="ru-RU" b="1" dirty="0"/>
          </a:p>
        </p:txBody>
      </p:sp>
      <p:pic>
        <p:nvPicPr>
          <p:cNvPr id="9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4357686" y="128586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14350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85788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429124" y="1785926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500562" y="2214554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214942" y="2143116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857884" y="2071678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12" idx="1"/>
            <a:endCxn id="10" idx="7"/>
          </p:cNvCxnSpPr>
          <p:nvPr/>
        </p:nvCxnSpPr>
        <p:spPr>
          <a:xfrm rot="16200000" flipH="1" flipV="1">
            <a:off x="5214942" y="632457"/>
            <a:ext cx="71438" cy="1298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4" idx="5"/>
            <a:endCxn id="16" idx="4"/>
          </p:cNvCxnSpPr>
          <p:nvPr/>
        </p:nvCxnSpPr>
        <p:spPr>
          <a:xfrm rot="5400000" flipH="1" flipV="1">
            <a:off x="5316868" y="1713590"/>
            <a:ext cx="111490" cy="1256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0" idx="5"/>
            <a:endCxn id="14" idx="4"/>
          </p:cNvCxnSpPr>
          <p:nvPr/>
        </p:nvCxnSpPr>
        <p:spPr>
          <a:xfrm rot="16200000" flipH="1">
            <a:off x="4142474" y="1927904"/>
            <a:ext cx="960080" cy="41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93294" cy="1293294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2500306"/>
            <a:ext cx="1282464" cy="1282464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385948" y="262078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Кольцо</a:t>
            </a:r>
            <a:endParaRPr lang="ru-RU" dirty="0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528825" y="3478038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Звезда</a:t>
            </a:r>
            <a:endParaRPr lang="ru-RU" dirty="0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 rot="21289293">
            <a:off x="4814576" y="4335294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Прямоугольное</a:t>
            </a:r>
            <a:endParaRPr lang="ru-RU" dirty="0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 rot="21289293">
            <a:off x="5100328" y="512111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Шина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246603">
            <a:off x="3960826" y="50271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Как называется соединение</a:t>
            </a:r>
          </a:p>
          <a:p>
            <a:pPr lvl="0"/>
            <a:endParaRPr lang="ru-RU" b="1" dirty="0"/>
          </a:p>
        </p:txBody>
      </p:sp>
      <p:pic>
        <p:nvPicPr>
          <p:cNvPr id="9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4357686" y="128586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14350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85788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429124" y="1785926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500562" y="2214554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214942" y="2143116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857884" y="2071678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12" idx="1"/>
            <a:endCxn id="10" idx="7"/>
          </p:cNvCxnSpPr>
          <p:nvPr/>
        </p:nvCxnSpPr>
        <p:spPr>
          <a:xfrm rot="16200000" flipH="1" flipV="1">
            <a:off x="5214942" y="632457"/>
            <a:ext cx="71438" cy="1298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4" idx="5"/>
            <a:endCxn id="16" idx="4"/>
          </p:cNvCxnSpPr>
          <p:nvPr/>
        </p:nvCxnSpPr>
        <p:spPr>
          <a:xfrm rot="5400000" flipH="1" flipV="1">
            <a:off x="5316868" y="1713590"/>
            <a:ext cx="111490" cy="1256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0" idx="5"/>
            <a:endCxn id="14" idx="4"/>
          </p:cNvCxnSpPr>
          <p:nvPr/>
        </p:nvCxnSpPr>
        <p:spPr>
          <a:xfrm rot="16200000" flipH="1">
            <a:off x="4142474" y="1927904"/>
            <a:ext cx="960080" cy="41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2" idx="7"/>
            <a:endCxn id="16" idx="5"/>
          </p:cNvCxnSpPr>
          <p:nvPr/>
        </p:nvCxnSpPr>
        <p:spPr>
          <a:xfrm rot="16200000" flipH="1">
            <a:off x="5597390" y="1750207"/>
            <a:ext cx="10087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385948" y="262078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Кольцо</a:t>
            </a:r>
            <a:endParaRPr lang="ru-RU" dirty="0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528825" y="3478038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Звезда</a:t>
            </a:r>
            <a:endParaRPr lang="ru-RU" dirty="0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 rot="21289293">
            <a:off x="4814576" y="4335294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Прямоугольное</a:t>
            </a:r>
            <a:endParaRPr lang="ru-RU" dirty="0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 rot="21289293">
            <a:off x="5100328" y="512111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Шина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246603">
            <a:off x="3960826" y="50271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Как называется соединение</a:t>
            </a:r>
          </a:p>
          <a:p>
            <a:pPr lvl="0"/>
            <a:endParaRPr lang="ru-RU" b="1" dirty="0"/>
          </a:p>
        </p:txBody>
      </p:sp>
      <p:pic>
        <p:nvPicPr>
          <p:cNvPr id="9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4357686" y="128586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14350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85788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429124" y="1785926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500562" y="2214554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214942" y="2143116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857884" y="2071678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12" idx="1"/>
            <a:endCxn id="10" idx="7"/>
          </p:cNvCxnSpPr>
          <p:nvPr/>
        </p:nvCxnSpPr>
        <p:spPr>
          <a:xfrm rot="16200000" flipH="1" flipV="1">
            <a:off x="5214942" y="632457"/>
            <a:ext cx="71438" cy="1298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4" idx="5"/>
            <a:endCxn id="16" idx="4"/>
          </p:cNvCxnSpPr>
          <p:nvPr/>
        </p:nvCxnSpPr>
        <p:spPr>
          <a:xfrm rot="5400000" flipH="1" flipV="1">
            <a:off x="5316868" y="1713590"/>
            <a:ext cx="111490" cy="1256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0" idx="5"/>
            <a:endCxn id="14" idx="4"/>
          </p:cNvCxnSpPr>
          <p:nvPr/>
        </p:nvCxnSpPr>
        <p:spPr>
          <a:xfrm rot="16200000" flipH="1">
            <a:off x="4142474" y="1927904"/>
            <a:ext cx="960080" cy="41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2" idx="7"/>
            <a:endCxn id="16" idx="5"/>
          </p:cNvCxnSpPr>
          <p:nvPr/>
        </p:nvCxnSpPr>
        <p:spPr>
          <a:xfrm rot="16200000" flipH="1">
            <a:off x="5597390" y="1750207"/>
            <a:ext cx="10087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385948" y="262078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Кольцо</a:t>
            </a:r>
            <a:endParaRPr lang="ru-RU" dirty="0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528825" y="3478038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Звезда</a:t>
            </a:r>
            <a:endParaRPr lang="ru-RU" dirty="0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 rot="21289293">
            <a:off x="4814576" y="4335294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Прямоугольное</a:t>
            </a:r>
            <a:endParaRPr lang="ru-RU" dirty="0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 rot="21289293">
            <a:off x="5100328" y="512111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Шина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246603">
            <a:off x="3960826" y="50271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Как называется соединение</a:t>
            </a:r>
          </a:p>
          <a:p>
            <a:pPr lvl="0"/>
            <a:endParaRPr lang="ru-RU" b="1" dirty="0"/>
          </a:p>
        </p:txBody>
      </p:sp>
      <p:pic>
        <p:nvPicPr>
          <p:cNvPr id="9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4357686" y="128586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14350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85788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429124" y="1785926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500562" y="2214554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214942" y="2143116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857884" y="2071678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12" idx="1"/>
            <a:endCxn id="10" idx="7"/>
          </p:cNvCxnSpPr>
          <p:nvPr/>
        </p:nvCxnSpPr>
        <p:spPr>
          <a:xfrm rot="16200000" flipH="1" flipV="1">
            <a:off x="5214942" y="632457"/>
            <a:ext cx="71438" cy="1298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4" idx="5"/>
            <a:endCxn id="16" idx="4"/>
          </p:cNvCxnSpPr>
          <p:nvPr/>
        </p:nvCxnSpPr>
        <p:spPr>
          <a:xfrm rot="5400000" flipH="1" flipV="1">
            <a:off x="5316868" y="1713590"/>
            <a:ext cx="111490" cy="1256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0" idx="5"/>
            <a:endCxn id="14" idx="4"/>
          </p:cNvCxnSpPr>
          <p:nvPr/>
        </p:nvCxnSpPr>
        <p:spPr>
          <a:xfrm rot="16200000" flipH="1">
            <a:off x="4142474" y="1927904"/>
            <a:ext cx="960080" cy="41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2" idx="7"/>
            <a:endCxn id="16" idx="5"/>
          </p:cNvCxnSpPr>
          <p:nvPr/>
        </p:nvCxnSpPr>
        <p:spPr>
          <a:xfrm rot="16200000" flipH="1">
            <a:off x="5597390" y="1750207"/>
            <a:ext cx="10087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385948" y="262078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Кольцо</a:t>
            </a:r>
            <a:endParaRPr lang="ru-RU" dirty="0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528825" y="3478038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Звезда</a:t>
            </a:r>
            <a:endParaRPr lang="ru-RU" dirty="0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 rot="21289293">
            <a:off x="4814576" y="4335294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Прямоугольное</a:t>
            </a:r>
            <a:endParaRPr lang="ru-RU" dirty="0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 rot="21289293">
            <a:off x="5100328" y="512111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Шина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246603">
            <a:off x="3960826" y="50271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Как называется соединение</a:t>
            </a:r>
          </a:p>
          <a:p>
            <a:pPr lvl="0"/>
            <a:endParaRPr lang="ru-RU" b="1" dirty="0"/>
          </a:p>
        </p:txBody>
      </p:sp>
      <p:pic>
        <p:nvPicPr>
          <p:cNvPr id="9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4357686" y="128586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14350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85788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429124" y="1785926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500562" y="2214554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214942" y="2143116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857884" y="2071678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12" idx="1"/>
            <a:endCxn id="10" idx="7"/>
          </p:cNvCxnSpPr>
          <p:nvPr/>
        </p:nvCxnSpPr>
        <p:spPr>
          <a:xfrm rot="16200000" flipH="1" flipV="1">
            <a:off x="5214942" y="632457"/>
            <a:ext cx="71438" cy="1298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4" idx="5"/>
            <a:endCxn id="16" idx="4"/>
          </p:cNvCxnSpPr>
          <p:nvPr/>
        </p:nvCxnSpPr>
        <p:spPr>
          <a:xfrm rot="5400000" flipH="1" flipV="1">
            <a:off x="5316868" y="1713590"/>
            <a:ext cx="111490" cy="1256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0" idx="5"/>
            <a:endCxn id="14" idx="4"/>
          </p:cNvCxnSpPr>
          <p:nvPr/>
        </p:nvCxnSpPr>
        <p:spPr>
          <a:xfrm rot="16200000" flipH="1">
            <a:off x="4142474" y="1927904"/>
            <a:ext cx="960080" cy="41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2" idx="7"/>
            <a:endCxn id="16" idx="5"/>
          </p:cNvCxnSpPr>
          <p:nvPr/>
        </p:nvCxnSpPr>
        <p:spPr>
          <a:xfrm rot="16200000" flipH="1">
            <a:off x="5597390" y="1750207"/>
            <a:ext cx="10087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644413" y="2144090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385948" y="262078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Кольцо</a:t>
            </a:r>
            <a:endParaRPr lang="ru-RU" dirty="0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528825" y="3478038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Звезда</a:t>
            </a:r>
            <a:endParaRPr lang="ru-RU" dirty="0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 rot="21289293">
            <a:off x="4814576" y="4335294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Прямоугольное</a:t>
            </a:r>
            <a:endParaRPr lang="ru-RU" dirty="0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 rot="21289293">
            <a:off x="5100328" y="512111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Шина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246603">
            <a:off x="3960826" y="50271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Как называется соединение</a:t>
            </a:r>
          </a:p>
          <a:p>
            <a:pPr lvl="0"/>
            <a:endParaRPr lang="ru-RU" b="1" dirty="0"/>
          </a:p>
        </p:txBody>
      </p:sp>
      <p:pic>
        <p:nvPicPr>
          <p:cNvPr id="9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4357686" y="128586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14350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85788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429124" y="1785926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500562" y="2214554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214942" y="2143116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857884" y="2071678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12" idx="1"/>
            <a:endCxn id="10" idx="7"/>
          </p:cNvCxnSpPr>
          <p:nvPr/>
        </p:nvCxnSpPr>
        <p:spPr>
          <a:xfrm rot="16200000" flipH="1" flipV="1">
            <a:off x="5214942" y="632457"/>
            <a:ext cx="71438" cy="1298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4" idx="5"/>
            <a:endCxn id="16" idx="4"/>
          </p:cNvCxnSpPr>
          <p:nvPr/>
        </p:nvCxnSpPr>
        <p:spPr>
          <a:xfrm rot="5400000" flipH="1" flipV="1">
            <a:off x="5316868" y="1713590"/>
            <a:ext cx="111490" cy="1256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0" idx="5"/>
            <a:endCxn id="14" idx="4"/>
          </p:cNvCxnSpPr>
          <p:nvPr/>
        </p:nvCxnSpPr>
        <p:spPr>
          <a:xfrm rot="16200000" flipH="1">
            <a:off x="4142474" y="1927904"/>
            <a:ext cx="960080" cy="41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2" idx="7"/>
            <a:endCxn id="16" idx="5"/>
          </p:cNvCxnSpPr>
          <p:nvPr/>
        </p:nvCxnSpPr>
        <p:spPr>
          <a:xfrm rot="16200000" flipH="1">
            <a:off x="5597390" y="1750207"/>
            <a:ext cx="10087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385948" y="262078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Кольцо</a:t>
            </a:r>
            <a:endParaRPr lang="ru-RU" dirty="0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528825" y="3478038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Звезда</a:t>
            </a:r>
            <a:endParaRPr lang="ru-RU" dirty="0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 rot="21289293">
            <a:off x="4814576" y="4335294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Прямоугольное</a:t>
            </a:r>
            <a:endParaRPr lang="ru-RU" dirty="0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 rot="21289293">
            <a:off x="5100328" y="512111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Шина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246603">
            <a:off x="3960826" y="50271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Как называется соединение</a:t>
            </a:r>
          </a:p>
          <a:p>
            <a:pPr lvl="0"/>
            <a:endParaRPr lang="ru-RU" b="1" dirty="0"/>
          </a:p>
        </p:txBody>
      </p:sp>
      <p:pic>
        <p:nvPicPr>
          <p:cNvPr id="9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4357686" y="128586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14350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85788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429124" y="1785926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500562" y="2214554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214942" y="2143116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857884" y="2071678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12" idx="1"/>
            <a:endCxn id="10" idx="7"/>
          </p:cNvCxnSpPr>
          <p:nvPr/>
        </p:nvCxnSpPr>
        <p:spPr>
          <a:xfrm rot="16200000" flipH="1" flipV="1">
            <a:off x="5214942" y="632457"/>
            <a:ext cx="71438" cy="1298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4" idx="5"/>
            <a:endCxn id="16" idx="4"/>
          </p:cNvCxnSpPr>
          <p:nvPr/>
        </p:nvCxnSpPr>
        <p:spPr>
          <a:xfrm rot="5400000" flipH="1" flipV="1">
            <a:off x="5316868" y="1713590"/>
            <a:ext cx="111490" cy="1256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0" idx="5"/>
            <a:endCxn id="14" idx="4"/>
          </p:cNvCxnSpPr>
          <p:nvPr/>
        </p:nvCxnSpPr>
        <p:spPr>
          <a:xfrm rot="16200000" flipH="1">
            <a:off x="4142474" y="1927904"/>
            <a:ext cx="960080" cy="41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2" idx="7"/>
            <a:endCxn id="16" idx="5"/>
          </p:cNvCxnSpPr>
          <p:nvPr/>
        </p:nvCxnSpPr>
        <p:spPr>
          <a:xfrm rot="16200000" flipH="1">
            <a:off x="5597390" y="1750207"/>
            <a:ext cx="10087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385948" y="262078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Кольцо</a:t>
            </a:r>
            <a:endParaRPr lang="ru-RU" dirty="0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528825" y="3478038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Звезда</a:t>
            </a:r>
            <a:endParaRPr lang="ru-RU" dirty="0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 rot="21289293">
            <a:off x="4814576" y="4335294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Прямоугольное</a:t>
            </a:r>
            <a:endParaRPr lang="ru-RU" dirty="0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 rot="21289293">
            <a:off x="5100328" y="512111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Шина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246603">
            <a:off x="3960826" y="50271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Как называется соединение</a:t>
            </a:r>
          </a:p>
          <a:p>
            <a:pPr lvl="0"/>
            <a:endParaRPr lang="ru-RU" b="1" dirty="0"/>
          </a:p>
        </p:txBody>
      </p:sp>
      <p:pic>
        <p:nvPicPr>
          <p:cNvPr id="9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4357686" y="128586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14350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85788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429124" y="1785926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500562" y="2214554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214942" y="2143116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857884" y="2071678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12" idx="1"/>
            <a:endCxn id="10" idx="7"/>
          </p:cNvCxnSpPr>
          <p:nvPr/>
        </p:nvCxnSpPr>
        <p:spPr>
          <a:xfrm rot="16200000" flipH="1" flipV="1">
            <a:off x="5214942" y="632457"/>
            <a:ext cx="71438" cy="1298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4" idx="5"/>
            <a:endCxn id="16" idx="4"/>
          </p:cNvCxnSpPr>
          <p:nvPr/>
        </p:nvCxnSpPr>
        <p:spPr>
          <a:xfrm rot="5400000" flipH="1" flipV="1">
            <a:off x="5316868" y="1713590"/>
            <a:ext cx="111490" cy="1256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0" idx="5"/>
            <a:endCxn id="14" idx="4"/>
          </p:cNvCxnSpPr>
          <p:nvPr/>
        </p:nvCxnSpPr>
        <p:spPr>
          <a:xfrm rot="16200000" flipH="1">
            <a:off x="4142474" y="1927904"/>
            <a:ext cx="960080" cy="41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2" idx="7"/>
            <a:endCxn id="16" idx="5"/>
          </p:cNvCxnSpPr>
          <p:nvPr/>
        </p:nvCxnSpPr>
        <p:spPr>
          <a:xfrm rot="16200000" flipH="1">
            <a:off x="5597390" y="1750207"/>
            <a:ext cx="10087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385948" y="262078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Кольцо</a:t>
            </a:r>
            <a:endParaRPr lang="ru-RU" dirty="0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528825" y="3478038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Звезда</a:t>
            </a:r>
            <a:endParaRPr lang="ru-RU" dirty="0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 rot="21289293">
            <a:off x="4814576" y="4335294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Прямоугольное</a:t>
            </a:r>
            <a:endParaRPr lang="ru-RU" dirty="0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 rot="21289293">
            <a:off x="5100328" y="512111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Шина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246603">
            <a:off x="3960826" y="50271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Как называется соединение</a:t>
            </a:r>
          </a:p>
          <a:p>
            <a:pPr lvl="0"/>
            <a:endParaRPr lang="ru-RU" b="1" dirty="0"/>
          </a:p>
        </p:txBody>
      </p:sp>
      <p:pic>
        <p:nvPicPr>
          <p:cNvPr id="9" name="Picture 2" descr="http://img2.board.com.ua/a/2000299093/wm/9-obsluzhivanie-p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4357686" y="128586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14350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857884" y="121442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429124" y="1785926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500562" y="2214554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214942" y="2143116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857884" y="2071678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12" idx="1"/>
            <a:endCxn id="10" idx="7"/>
          </p:cNvCxnSpPr>
          <p:nvPr/>
        </p:nvCxnSpPr>
        <p:spPr>
          <a:xfrm rot="16200000" flipH="1" flipV="1">
            <a:off x="5214942" y="632457"/>
            <a:ext cx="71438" cy="1298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4" idx="5"/>
            <a:endCxn id="16" idx="4"/>
          </p:cNvCxnSpPr>
          <p:nvPr/>
        </p:nvCxnSpPr>
        <p:spPr>
          <a:xfrm rot="5400000" flipH="1" flipV="1">
            <a:off x="5316868" y="1713590"/>
            <a:ext cx="111490" cy="1256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0" idx="5"/>
            <a:endCxn id="14" idx="4"/>
          </p:cNvCxnSpPr>
          <p:nvPr/>
        </p:nvCxnSpPr>
        <p:spPr>
          <a:xfrm rot="16200000" flipH="1">
            <a:off x="4142474" y="1927904"/>
            <a:ext cx="960080" cy="41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2" idx="7"/>
            <a:endCxn id="16" idx="5"/>
          </p:cNvCxnSpPr>
          <p:nvPr/>
        </p:nvCxnSpPr>
        <p:spPr>
          <a:xfrm rot="16200000" flipH="1">
            <a:off x="5597390" y="1750207"/>
            <a:ext cx="10087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4b4da7f1a1b93fe408f62d1e736c2a94416911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1074</Words>
  <Application>Microsoft Office PowerPoint</Application>
  <PresentationFormat>Экран (4:3)</PresentationFormat>
  <Paragraphs>409</Paragraphs>
  <Slides>179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179</vt:i4>
      </vt:variant>
    </vt:vector>
  </HeadingPairs>
  <TitlesOfParts>
    <vt:vector size="18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  <vt:lpstr>Слайд 99</vt:lpstr>
      <vt:lpstr>Слайд 100</vt:lpstr>
      <vt:lpstr>Слайд 101</vt:lpstr>
      <vt:lpstr>Слайд 102</vt:lpstr>
      <vt:lpstr>Слайд 103</vt:lpstr>
      <vt:lpstr>Слайд 104</vt:lpstr>
      <vt:lpstr>Слайд 105</vt:lpstr>
      <vt:lpstr>Слайд 106</vt:lpstr>
      <vt:lpstr>Слайд 107</vt:lpstr>
      <vt:lpstr>Слайд 108</vt:lpstr>
      <vt:lpstr>Слайд 109</vt:lpstr>
      <vt:lpstr>Слайд 110</vt:lpstr>
      <vt:lpstr>Слайд 111</vt:lpstr>
      <vt:lpstr>Слайд 112</vt:lpstr>
      <vt:lpstr>Слайд 113</vt:lpstr>
      <vt:lpstr>Слайд 114</vt:lpstr>
      <vt:lpstr>Слайд 115</vt:lpstr>
      <vt:lpstr>Слайд 116</vt:lpstr>
      <vt:lpstr>Слайд 117</vt:lpstr>
      <vt:lpstr>Слайд 118</vt:lpstr>
      <vt:lpstr>Слайд 119</vt:lpstr>
      <vt:lpstr>Слайд 120</vt:lpstr>
      <vt:lpstr>Слайд 121</vt:lpstr>
      <vt:lpstr>Слайд 122</vt:lpstr>
      <vt:lpstr>Слайд 123</vt:lpstr>
      <vt:lpstr>Слайд 124</vt:lpstr>
      <vt:lpstr>Слайд 125</vt:lpstr>
      <vt:lpstr>Слайд 126</vt:lpstr>
      <vt:lpstr>Слайд 127</vt:lpstr>
      <vt:lpstr>Слайд 128</vt:lpstr>
      <vt:lpstr>Слайд 129</vt:lpstr>
      <vt:lpstr>Слайд 130</vt:lpstr>
      <vt:lpstr>Слайд 131</vt:lpstr>
      <vt:lpstr>Слайд 132</vt:lpstr>
      <vt:lpstr>Слайд 133</vt:lpstr>
      <vt:lpstr>Слайд 134</vt:lpstr>
      <vt:lpstr>Слайд 135</vt:lpstr>
      <vt:lpstr>Слайд 136</vt:lpstr>
      <vt:lpstr>Слайд 137</vt:lpstr>
      <vt:lpstr>Слайд 138</vt:lpstr>
      <vt:lpstr>Слайд 139</vt:lpstr>
      <vt:lpstr>Слайд 140</vt:lpstr>
      <vt:lpstr>Слайд 141</vt:lpstr>
      <vt:lpstr>Слайд 142</vt:lpstr>
      <vt:lpstr>Слайд 143</vt:lpstr>
      <vt:lpstr>Слайд 144</vt:lpstr>
      <vt:lpstr>Слайд 145</vt:lpstr>
      <vt:lpstr>Слайд 146</vt:lpstr>
      <vt:lpstr>Слайд 147</vt:lpstr>
      <vt:lpstr>Слайд 148</vt:lpstr>
      <vt:lpstr>Слайд 149</vt:lpstr>
      <vt:lpstr>Слайд 150</vt:lpstr>
      <vt:lpstr>Слайд 151</vt:lpstr>
      <vt:lpstr>Слайд 152</vt:lpstr>
      <vt:lpstr>Слайд 153</vt:lpstr>
      <vt:lpstr>Слайд 154</vt:lpstr>
      <vt:lpstr>Слайд 155</vt:lpstr>
      <vt:lpstr>Слайд 156</vt:lpstr>
      <vt:lpstr>Слайд 157</vt:lpstr>
      <vt:lpstr>Слайд 158</vt:lpstr>
      <vt:lpstr>Слайд 159</vt:lpstr>
      <vt:lpstr>Слайд 160</vt:lpstr>
      <vt:lpstr>Слайд 161</vt:lpstr>
      <vt:lpstr>Слайд 162</vt:lpstr>
      <vt:lpstr>Слайд 163</vt:lpstr>
      <vt:lpstr>Слайд 164</vt:lpstr>
      <vt:lpstr>Слайд 165</vt:lpstr>
      <vt:lpstr>Слайд 166</vt:lpstr>
      <vt:lpstr>Слайд 167</vt:lpstr>
      <vt:lpstr>Слайд 168</vt:lpstr>
      <vt:lpstr>Слайд 169</vt:lpstr>
      <vt:lpstr>Слайд 170</vt:lpstr>
      <vt:lpstr>Слайд 171</vt:lpstr>
      <vt:lpstr>Слайд 172</vt:lpstr>
      <vt:lpstr>Слайд 173</vt:lpstr>
      <vt:lpstr>Слайд 174</vt:lpstr>
      <vt:lpstr>Слайд 175</vt:lpstr>
      <vt:lpstr>Слайд 176</vt:lpstr>
      <vt:lpstr>Слайд 177</vt:lpstr>
      <vt:lpstr>Слайд 178</vt:lpstr>
      <vt:lpstr>Слайд 179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Оля</cp:lastModifiedBy>
  <cp:revision>137</cp:revision>
  <dcterms:created xsi:type="dcterms:W3CDTF">2013-08-24T13:20:52Z</dcterms:created>
  <dcterms:modified xsi:type="dcterms:W3CDTF">2013-09-09T18:38:27Z</dcterms:modified>
</cp:coreProperties>
</file>