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86" r:id="rId3"/>
    <p:sldId id="257" r:id="rId4"/>
    <p:sldId id="301" r:id="rId5"/>
    <p:sldId id="300" r:id="rId6"/>
    <p:sldId id="303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4" r:id="rId18"/>
    <p:sldId id="316" r:id="rId19"/>
    <p:sldId id="317" r:id="rId20"/>
    <p:sldId id="318" r:id="rId21"/>
    <p:sldId id="319" r:id="rId22"/>
    <p:sldId id="322" r:id="rId23"/>
    <p:sldId id="321" r:id="rId24"/>
    <p:sldId id="320" r:id="rId25"/>
    <p:sldId id="315" r:id="rId26"/>
    <p:sldId id="323" r:id="rId27"/>
    <p:sldId id="327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26" r:id="rId36"/>
    <p:sldId id="325" r:id="rId37"/>
    <p:sldId id="337" r:id="rId38"/>
    <p:sldId id="338" r:id="rId39"/>
    <p:sldId id="293" r:id="rId40"/>
    <p:sldId id="347" r:id="rId41"/>
    <p:sldId id="346" r:id="rId42"/>
    <p:sldId id="344" r:id="rId43"/>
    <p:sldId id="343" r:id="rId44"/>
    <p:sldId id="342" r:id="rId45"/>
    <p:sldId id="345" r:id="rId46"/>
    <p:sldId id="339" r:id="rId47"/>
    <p:sldId id="341" r:id="rId48"/>
    <p:sldId id="340" r:id="rId49"/>
    <p:sldId id="299" r:id="rId50"/>
    <p:sldId id="298" r:id="rId51"/>
    <p:sldId id="296" r:id="rId52"/>
    <p:sldId id="295" r:id="rId53"/>
    <p:sldId id="297" r:id="rId54"/>
    <p:sldId id="348" r:id="rId55"/>
    <p:sldId id="349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7B7EE5"/>
    </p:penClr>
  </p:showPr>
  <p:clrMru>
    <a:srgbClr val="FFFB1F"/>
    <a:srgbClr val="0033CC"/>
    <a:srgbClr val="29FF29"/>
    <a:srgbClr val="FDFDFF"/>
    <a:srgbClr val="3333CC"/>
    <a:srgbClr val="006699"/>
    <a:srgbClr val="423AAE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 autoAdjust="0"/>
    <p:restoredTop sz="94660" autoAdjust="0"/>
  </p:normalViewPr>
  <p:slideViewPr>
    <p:cSldViewPr>
      <p:cViewPr varScale="1">
        <p:scale>
          <a:sx n="50" d="100"/>
          <a:sy n="50" d="100"/>
        </p:scale>
        <p:origin x="-1092" y="-90"/>
      </p:cViewPr>
      <p:guideLst>
        <p:guide orient="horz" pos="139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>
                <a:gd name="T0" fmla="*/ 0 w 65"/>
                <a:gd name="T1" fmla="*/ 0 h 86"/>
                <a:gd name="T2" fmla="*/ 15 w 65"/>
                <a:gd name="T3" fmla="*/ 12 h 86"/>
                <a:gd name="T4" fmla="*/ 27 w 65"/>
                <a:gd name="T5" fmla="*/ 23 h 86"/>
                <a:gd name="T6" fmla="*/ 36 w 65"/>
                <a:gd name="T7" fmla="*/ 35 h 86"/>
                <a:gd name="T8" fmla="*/ 47 w 65"/>
                <a:gd name="T9" fmla="*/ 45 h 86"/>
                <a:gd name="T10" fmla="*/ 56 w 65"/>
                <a:gd name="T11" fmla="*/ 66 h 86"/>
                <a:gd name="T12" fmla="*/ 63 w 65"/>
                <a:gd name="T13" fmla="*/ 80 h 86"/>
                <a:gd name="T14" fmla="*/ 65 w 65"/>
                <a:gd name="T15" fmla="*/ 86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>
                <a:gd name="T0" fmla="*/ 69 w 71"/>
                <a:gd name="T1" fmla="*/ 0 h 84"/>
                <a:gd name="T2" fmla="*/ 61 w 71"/>
                <a:gd name="T3" fmla="*/ 27 h 84"/>
                <a:gd name="T4" fmla="*/ 52 w 71"/>
                <a:gd name="T5" fmla="*/ 57 h 84"/>
                <a:gd name="T6" fmla="*/ 46 w 71"/>
                <a:gd name="T7" fmla="*/ 72 h 84"/>
                <a:gd name="T8" fmla="*/ 33 w 71"/>
                <a:gd name="T9" fmla="*/ 63 h 84"/>
                <a:gd name="T10" fmla="*/ 25 w 71"/>
                <a:gd name="T11" fmla="*/ 51 h 84"/>
                <a:gd name="T12" fmla="*/ 10 w 71"/>
                <a:gd name="T13" fmla="*/ 39 h 84"/>
                <a:gd name="T14" fmla="*/ 4 w 71"/>
                <a:gd name="T15" fmla="*/ 77 h 84"/>
                <a:gd name="T16" fmla="*/ 1 w 71"/>
                <a:gd name="T17" fmla="*/ 84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5054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0597-0D23-4D77-982B-F60F7A888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3FBD-1CFE-458C-8F20-76A4351D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2325" y="609600"/>
            <a:ext cx="197167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76262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FFE0-9660-4832-A243-0F6A7DDE4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B6AD-5370-440F-93BE-BA2C96ED6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340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340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9EA9F-FA16-4C64-AB66-BFB780BE8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0EC1-7A6B-4AFF-80A1-72D64CEE3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A0FD-9877-4685-A51B-2347800C7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BB90-203A-4FB0-B1F2-556AAD759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39B4-68BB-4CC3-AB1C-1CDB366E1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980E-69BB-4311-9595-175532EB0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3975-C916-4386-85CC-3F0B06F0C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5AB5-1B80-446C-B839-3B63824B9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47EC-0F27-4005-9B6A-CF05178B2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149507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4" name="Picture 4" descr="Astonbn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6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7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8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9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4B934523-A3D9-45B8-8370-13AD9C925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Rectangle 16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 sz="24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Users\Оля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0"/>
            <a:ext cx="9104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57188" y="1785938"/>
            <a:ext cx="3571875" cy="2509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Игра – </a:t>
            </a:r>
          </a:p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викторина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429125" y="836613"/>
            <a:ext cx="3857625" cy="86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математика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429125" y="4292600"/>
            <a:ext cx="3857625" cy="1600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физика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357688" y="2571750"/>
            <a:ext cx="4000500" cy="9286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</a:rPr>
              <a:t>информатика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8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772400" cy="33131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Программа, служащая для создания архивов, содержащих файлы в сжатом виде</a:t>
            </a:r>
            <a:endParaRPr lang="ru-RU" sz="4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9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Минимальный элемент графического изображения.</a:t>
            </a:r>
            <a:r>
              <a:rPr lang="ru-RU" sz="4000" dirty="0" smtClean="0"/>
              <a:t> </a:t>
            </a:r>
            <a:endParaRPr lang="ru-RU" sz="4000" b="1" dirty="0" smtClean="0"/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981200"/>
            <a:ext cx="8501063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Программы, которые содержат команду повторения.</a:t>
            </a:r>
            <a:endParaRPr lang="ru-RU" sz="4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2725" y="5661025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435600" y="5876925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81200"/>
            <a:ext cx="785812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000" smtClean="0"/>
              <a:t>Графический способ описания алгоритма</a:t>
            </a:r>
            <a:endParaRPr lang="ru-RU" sz="4000" b="1" smtClean="0"/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  <a:p>
            <a:pPr algn="ctr" eaLnBrk="1" hangingPunct="1"/>
            <a:endParaRPr lang="ru-RU" sz="4000" b="1" smtClean="0"/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76400" y="2438400"/>
            <a:ext cx="5791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В какой системе счисления </a:t>
            </a:r>
          </a:p>
          <a:p>
            <a:pPr algn="ctr">
              <a:spcBef>
                <a:spcPct val="50000"/>
              </a:spcBef>
            </a:pPr>
            <a:r>
              <a:rPr lang="ru-RU" sz="4800" b="1"/>
              <a:t>5+3=10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981200"/>
            <a:ext cx="785812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chemeClr val="tx2"/>
                </a:solidFill>
              </a:rPr>
              <a:t>Имеет ли смысл выражение </a:t>
            </a:r>
            <a:r>
              <a:rPr lang="en-US" sz="4000" smtClean="0">
                <a:solidFill>
                  <a:schemeClr val="tx2"/>
                </a:solidFill>
              </a:rPr>
              <a:t>arcsin</a:t>
            </a:r>
            <a:r>
              <a:rPr lang="ru-RU" sz="4000" smtClean="0">
                <a:solidFill>
                  <a:schemeClr val="tx2"/>
                </a:solidFill>
              </a:rPr>
              <a:t> √2</a:t>
            </a:r>
            <a:endParaRPr lang="ru-RU" sz="4000" b="1" smtClean="0">
              <a:solidFill>
                <a:schemeClr val="tx2"/>
              </a:solidFill>
            </a:endParaRP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701675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Некто должен покрасить забор за 7 дней. Каждый день площадь окрашенной поверхности увеличивается в 2 раза. За сколько дней некто покрасит половину забора? </a:t>
            </a:r>
            <a:endParaRPr lang="ru-RU" sz="2400" b="1" smtClean="0">
              <a:solidFill>
                <a:schemeClr val="tx2"/>
              </a:solidFill>
            </a:endParaRPr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58888" y="1844675"/>
            <a:ext cx="73453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/>
              <a:t>  </a:t>
            </a:r>
            <a:r>
              <a:rPr lang="ru-RU" sz="5400" b="1"/>
              <a:t>			</a:t>
            </a:r>
            <a:endParaRPr lang="ru-RU" sz="8000" b="1"/>
          </a:p>
          <a:p>
            <a:pPr>
              <a:spcBef>
                <a:spcPct val="50000"/>
              </a:spcBef>
            </a:pPr>
            <a:r>
              <a:rPr lang="ru-RU" sz="5400" b="1"/>
              <a:t>					</a:t>
            </a:r>
            <a:endParaRPr lang="ru-RU" sz="8000" b="1"/>
          </a:p>
        </p:txBody>
      </p:sp>
      <p:pic>
        <p:nvPicPr>
          <p:cNvPr id="30727" name="Picture 7" descr="C:\Users\Оля\Desktop\1255112545_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643313"/>
            <a:ext cx="2643188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15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981200"/>
            <a:ext cx="8358188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chemeClr val="tx2"/>
                </a:solidFill>
              </a:rPr>
              <a:t>Наполненный доверху сосуд имеет массу 5 кг, а наполненный на половину – 3,5 кг. Сколько воды вмещает сосуд</a:t>
            </a:r>
            <a:endParaRPr lang="ru-RU" sz="4000" b="1" smtClean="0">
              <a:solidFill>
                <a:schemeClr val="tx2"/>
              </a:solidFill>
            </a:endParaRPr>
          </a:p>
          <a:p>
            <a:pPr algn="ctr" eaLnBrk="1" hangingPunct="1"/>
            <a:endParaRPr lang="ru-RU" sz="4000" b="1" smtClean="0"/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pic>
        <p:nvPicPr>
          <p:cNvPr id="31750" name="Picture 7" descr="C:\Users\Оля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786313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16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848600" cy="4248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</a:rPr>
              <a:t>Костюм стоит 110 долларов. Сколько франков надо заплатить за этот костюм, если курс франков по отношению к доллару составляет 5.5? </a:t>
            </a:r>
            <a:endParaRPr lang="ru-RU" b="1" smtClean="0">
              <a:solidFill>
                <a:schemeClr val="tx2"/>
              </a:solidFill>
            </a:endParaRP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5516563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pic>
        <p:nvPicPr>
          <p:cNvPr id="32774" name="Picture 6" descr="C:\Users\Оля\Desktop\KKI_007112_00064_t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000500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620713"/>
            <a:ext cx="8143875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17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1981200"/>
            <a:ext cx="814387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Один отец передал своему сыну в личную библиотеку 600 книг. Другой отец поступил также и пополнил библиотеку своего сына на 400 книг. Когда сыновья составили каталоги полученных книг, то оказалось, что их совместный фонд увеличился лишь на 600 книг. Как это случилось? </a:t>
            </a:r>
            <a:endParaRPr lang="ru-RU" sz="2400" b="1" smtClean="0">
              <a:solidFill>
                <a:schemeClr val="tx2"/>
              </a:solidFill>
            </a:endParaRPr>
          </a:p>
        </p:txBody>
      </p:sp>
      <p:sp>
        <p:nvSpPr>
          <p:cNvPr id="337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40" name="Group 76"/>
          <p:cNvGraphicFramePr>
            <a:graphicFrameLocks noGrp="1"/>
          </p:cNvGraphicFramePr>
          <p:nvPr/>
        </p:nvGraphicFramePr>
        <p:xfrm>
          <a:off x="152400" y="381000"/>
          <a:ext cx="8686800" cy="5995988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5D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5D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3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4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5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7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8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9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11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12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13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14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15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16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17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18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19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21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22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23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24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5D9"/>
                    </a:solidFill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7" action="ppaction://hlinksldjump"/>
                        </a:rPr>
                        <a:t>25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8" action="ppaction://hlinksldjump"/>
                        </a:rPr>
                        <a:t>26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9" action="ppaction://hlinksldjump"/>
                        </a:rPr>
                        <a:t>27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0" action="ppaction://hlinksldjump"/>
                        </a:rPr>
                        <a:t>28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1" action="ppaction://hlinksldjump"/>
                        </a:rPr>
                        <a:t>29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2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3" action="ppaction://hlinksldjump"/>
                        </a:rPr>
                        <a:t>31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4" action="ppaction://hlinksldjump"/>
                        </a:rPr>
                        <a:t>32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5" action="ppaction://hlinksldjump"/>
                        </a:rPr>
                        <a:t>33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6" action="ppaction://hlinksldjump"/>
                        </a:rPr>
                        <a:t>34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7" action="ppaction://hlinksldjump"/>
                        </a:rPr>
                        <a:t>35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8" action="ppaction://hlinksldjump"/>
                        </a:rPr>
                        <a:t>36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941" name="WordArt 77"/>
          <p:cNvSpPr>
            <a:spLocks noChangeArrowheads="1" noChangeShapeType="1" noTextEdit="1"/>
          </p:cNvSpPr>
          <p:nvPr/>
        </p:nvSpPr>
        <p:spPr bwMode="auto">
          <a:xfrm>
            <a:off x="2916238" y="4941888"/>
            <a:ext cx="3505200" cy="6477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физика</a:t>
            </a:r>
          </a:p>
        </p:txBody>
      </p:sp>
      <p:sp>
        <p:nvSpPr>
          <p:cNvPr id="36942" name="WordArt 78"/>
          <p:cNvSpPr>
            <a:spLocks noChangeArrowheads="1" noChangeShapeType="1" noTextEdit="1"/>
          </p:cNvSpPr>
          <p:nvPr/>
        </p:nvSpPr>
        <p:spPr bwMode="auto">
          <a:xfrm>
            <a:off x="2124075" y="3068638"/>
            <a:ext cx="5181600" cy="5762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математика</a:t>
            </a:r>
          </a:p>
        </p:txBody>
      </p:sp>
      <p:sp>
        <p:nvSpPr>
          <p:cNvPr id="36943" name="WordArt 79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5410200" cy="8683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solidFill>
                <a:srgbClr val="33CC33"/>
              </a:solidFill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5135" y="785794"/>
            <a:ext cx="519372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4B828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информатика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41" grpId="0" animBg="1"/>
      <p:bldP spid="36941" grpId="1" animBg="1"/>
      <p:bldP spid="36942" grpId="0" animBg="1"/>
      <p:bldP spid="36942" grpId="1" animBg="1"/>
      <p:bldP spid="36943" grpId="0" animBg="1"/>
      <p:bldP spid="3694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576262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18</a:t>
            </a:r>
          </a:p>
        </p:txBody>
      </p:sp>
      <p:sp>
        <p:nvSpPr>
          <p:cNvPr id="3481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sp>
        <p:nvSpPr>
          <p:cNvPr id="3482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1679575"/>
            <a:ext cx="7777163" cy="3970338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Биологи утверждают, что бактерия за одну секунду производит себе подобную. Если одну бактерию поместить в банку, то она заполнится бактериями за полчаса. За какое время эту же банку заполнят 2 бактерии? </a:t>
            </a:r>
            <a:endParaRPr lang="ru-RU" sz="33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19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632700" cy="3384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Один мальчик охотился в кухне на тараканов и убил пятерых, а ранил в три раза больше. Трех тараканов мальчик ранил смертельно и они погибли от ран, а остальные тараканы выздоровели, но обиделись на мальчика навсегда и ушли к соседям. Сколько тараканов ушло к соседям навсегда? </a:t>
            </a:r>
            <a:endParaRPr lang="ru-RU" sz="2400" b="1" smtClean="0">
              <a:solidFill>
                <a:schemeClr val="tx2"/>
              </a:solidFill>
            </a:endParaRPr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pic>
        <p:nvPicPr>
          <p:cNvPr id="35846" name="Picture 6" descr="C:\Users\Оля\Desktop\88127308_3229571_tarak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0"/>
            <a:ext cx="2557462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Когда младенца Кузю поцарапала кошка, он орал 5 минут, когда его укусила оса, он  орал на 3 минуты больше, но когда собственная мать набросилась на него и начала  мыть с мылом, Кузя орал в два раза дольше, чем после укуса осы. Мама мыла Кузю  11 минут. </a:t>
            </a:r>
            <a:endParaRPr lang="ru-RU" sz="2400" b="1" smtClean="0">
              <a:solidFill>
                <a:schemeClr val="tx2"/>
              </a:solidFill>
            </a:endParaRPr>
          </a:p>
          <a:p>
            <a:pPr algn="ctr" eaLnBrk="1" hangingPunct="1"/>
            <a:endParaRPr lang="ru-RU" sz="4000" b="1" smtClean="0"/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21</a:t>
            </a:r>
          </a:p>
        </p:txBody>
      </p:sp>
      <p:sp>
        <p:nvSpPr>
          <p:cNvPr id="3789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4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chemeClr val="tx2"/>
                </a:solidFill>
              </a:rPr>
              <a:t>Если бы завтрашний день был вчерашним, то до воскресенья осталось бы столько дней, сколько прошло от воскресенья до вчерашнего дня. Какой же сегодня день?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981200"/>
            <a:ext cx="764381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chemeClr val="tx2"/>
                </a:solidFill>
              </a:rPr>
              <a:t>Бутылка с пробкой стоит 11 рублей. Бутылка на 10 рублей дороже пробки. Сколько  стоит пробка? </a:t>
            </a:r>
            <a:endParaRPr lang="ru-RU" sz="4000" b="1" smtClean="0">
              <a:solidFill>
                <a:schemeClr val="tx2"/>
              </a:solidFill>
            </a:endParaRPr>
          </a:p>
          <a:p>
            <a:pPr algn="ctr" eaLnBrk="1" hangingPunct="1"/>
            <a:endParaRPr lang="ru-RU" sz="4000" b="1" smtClean="0"/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23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1200"/>
            <a:ext cx="76327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smtClean="0"/>
              <a:t> </a:t>
            </a:r>
            <a:r>
              <a:rPr lang="ru-RU" sz="4000" smtClean="0">
                <a:solidFill>
                  <a:schemeClr val="tx2"/>
                </a:solidFill>
              </a:rPr>
              <a:t>Дан кусок проволоки, длиной 120 см. Какое наименьшее число раз придется ломать проволоку, чтобы изготовить каркас куба с ребром 10 см?</a:t>
            </a:r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24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981200"/>
            <a:ext cx="8358187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chemeClr val="tx2"/>
                </a:solidFill>
              </a:rPr>
              <a:t>Многогранник из Египта – это…</a:t>
            </a:r>
            <a:endParaRPr lang="ru-RU" sz="4000" b="1" smtClean="0">
              <a:solidFill>
                <a:schemeClr val="tx2"/>
              </a:solidFill>
            </a:endParaRPr>
          </a:p>
          <a:p>
            <a:pPr algn="ctr" eaLnBrk="1" hangingPunct="1"/>
            <a:endParaRPr lang="ru-RU" sz="4000" b="1" smtClean="0"/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29200" y="55626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181600" y="57912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25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981200"/>
            <a:ext cx="8072437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smtClean="0"/>
              <a:t>    Новогодняя ёлка была украшена гирляндой электрических лампочек, соединенных последовательно. Одна лампочка перегорела. Её выбросили и составили снова цепь. Стала ли гирлянда гореть ярче или наоборот, померкла оттого, что лампочек стало меньше?</a:t>
            </a:r>
            <a:endParaRPr lang="ru-RU" sz="2400" smtClean="0"/>
          </a:p>
          <a:p>
            <a:pPr algn="ctr" eaLnBrk="1" hangingPunct="1"/>
            <a:endParaRPr lang="ru-RU" sz="40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  <a:p>
            <a:pPr algn="ctr" eaLnBrk="1" hangingPunct="1"/>
            <a:endParaRPr lang="ru-RU" sz="4000" b="1" smtClean="0"/>
          </a:p>
        </p:txBody>
      </p:sp>
      <p:sp>
        <p:nvSpPr>
          <p:cNvPr id="419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pic>
        <p:nvPicPr>
          <p:cNvPr id="41990" name="Picture 7" descr="C:\Users\Оля\Desktop\1293800678_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428625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26</a:t>
            </a:r>
          </a:p>
        </p:txBody>
      </p:sp>
      <p:sp>
        <p:nvSpPr>
          <p:cNvPr id="4301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214313" y="1947863"/>
            <a:ext cx="8572500" cy="34163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Этот человек является первым лауреатом Нобелевской премии по физике. В 1901 году ему была присуждена Нобелевская премия за открытие (лучи), которое носит его имя.    Назовите его открытие.</a:t>
            </a:r>
            <a:endParaRPr lang="ru-RU" sz="3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27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981200"/>
            <a:ext cx="8001000" cy="3019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/>
              <a:t>Польский астроном, доказавший, что земля вращается вокруг Солнца.</a:t>
            </a:r>
          </a:p>
        </p:txBody>
      </p:sp>
      <p:sp>
        <p:nvSpPr>
          <p:cNvPr id="440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14375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6440488" cy="2384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smtClean="0"/>
              <a:t>Какие из перечисленных редакторов являются растровыми?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1)  Adobe Photoshop,</a:t>
            </a:r>
            <a:endParaRPr lang="ru-RU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2)  Macromedia Flash,</a:t>
            </a:r>
            <a:endParaRPr lang="ru-RU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3)  Corel Draw,</a:t>
            </a:r>
            <a:endParaRPr lang="ru-RU" sz="2800" smtClean="0"/>
          </a:p>
          <a:p>
            <a:pPr>
              <a:buFont typeface="Wingdings" pitchFamily="2" charset="2"/>
              <a:buNone/>
            </a:pPr>
            <a:r>
              <a:rPr lang="ru-RU" sz="2800" smtClean="0"/>
              <a:t>4)  </a:t>
            </a:r>
            <a:r>
              <a:rPr lang="en-US" sz="2800" smtClean="0"/>
              <a:t>Corel Paint</a:t>
            </a:r>
            <a:r>
              <a:rPr lang="ru-RU" sz="2800" smtClean="0"/>
              <a:t>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800" b="1" smtClean="0"/>
          </a:p>
        </p:txBody>
      </p:sp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53200" y="5791200"/>
            <a:ext cx="1752600" cy="685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28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1200"/>
            <a:ext cx="8208963" cy="3535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/>
              <a:t>Когда был запущен первый искусственный спутник Земли?</a:t>
            </a:r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29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1200"/>
            <a:ext cx="792162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/>
              <a:t>Можно ли загореть в комнате у освещенного солнцем, но закрытого окна?</a:t>
            </a:r>
            <a:endParaRPr lang="ru-RU" sz="4000" smtClean="0"/>
          </a:p>
        </p:txBody>
      </p:sp>
      <p:sp>
        <p:nvSpPr>
          <p:cNvPr id="460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30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1200"/>
            <a:ext cx="7816850" cy="31765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Некоторые солдаты, впервые попав в боевую обстановку, "кланяются пулям" - нагибаются, услышав звук летящей пули. На сколько это разумно с физической точки зрения?</a:t>
            </a:r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31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34377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</a:rPr>
              <a:t>Какие волны используются для мобильной связи?</a:t>
            </a:r>
          </a:p>
        </p:txBody>
      </p:sp>
      <p:sp>
        <p:nvSpPr>
          <p:cNvPr id="481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32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6986588" cy="28051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Мороженое. Вовочка с другом купили по порции мороженого и принесли его домой. Друг положил свое мороженое на блюдце,</a:t>
            </a:r>
            <a:r>
              <a:rPr lang="en-US" sz="2400" b="1" smtClean="0"/>
              <a:t> </a:t>
            </a:r>
            <a:r>
              <a:rPr lang="ru-RU" sz="2400" b="1" smtClean="0"/>
              <a:t>а Вовочка подставил свое под струю вентилятора. Чьё мороженое дольше не растает?</a:t>
            </a:r>
          </a:p>
        </p:txBody>
      </p:sp>
      <p:sp>
        <p:nvSpPr>
          <p:cNvPr id="491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pic>
        <p:nvPicPr>
          <p:cNvPr id="49158" name="Picture 7" descr="C:\Users\Оля\Desktop\hq-wallpapers_ru_food_63084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572000"/>
            <a:ext cx="2857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33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28750"/>
            <a:ext cx="7343775" cy="26431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</a:rPr>
              <a:t>Если дохнуть себе на руку, ощущаем тепло, если дунуть ощущаем холод. Почему?</a:t>
            </a:r>
          </a:p>
        </p:txBody>
      </p:sp>
      <p:sp>
        <p:nvSpPr>
          <p:cNvPr id="501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34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/>
              <a:t>Почему мокрые пальцы примерзают зимой к металлическим предметам и не примерзают к деревянным?</a:t>
            </a:r>
          </a:p>
        </p:txBody>
      </p:sp>
      <p:sp>
        <p:nvSpPr>
          <p:cNvPr id="51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35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/>
              <a:t> </a:t>
            </a:r>
            <a:endParaRPr lang="ru-RU" sz="4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/>
              <a:t>Что в переводе с греческого означает «ЭЛЕКТРОН»?</a:t>
            </a:r>
          </a:p>
        </p:txBody>
      </p:sp>
      <p:sp>
        <p:nvSpPr>
          <p:cNvPr id="522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7770813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36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060575"/>
            <a:ext cx="6769100" cy="3384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5516563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sp>
        <p:nvSpPr>
          <p:cNvPr id="53254" name="Прямоугольник 6"/>
          <p:cNvSpPr>
            <a:spLocks noChangeArrowheads="1"/>
          </p:cNvSpPr>
          <p:nvPr/>
        </p:nvSpPr>
        <p:spPr bwMode="auto">
          <a:xfrm>
            <a:off x="323850" y="2205038"/>
            <a:ext cx="65341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Влажный воздух более плотный, поэтому давление перед дождем увеличивается?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smtClean="0"/>
              <a:t>1)  Adobe Photoshop,</a:t>
            </a:r>
            <a:endParaRPr lang="ru-RU" sz="2400" b="1" smtClean="0"/>
          </a:p>
          <a:p>
            <a:pPr>
              <a:buFont typeface="Wingdings" pitchFamily="2" charset="2"/>
              <a:buNone/>
            </a:pPr>
            <a:r>
              <a:rPr lang="en-US" sz="2400" b="1" smtClean="0"/>
              <a:t>2)</a:t>
            </a:r>
            <a:r>
              <a:rPr lang="ru-RU" sz="2400" b="1" smtClean="0"/>
              <a:t> </a:t>
            </a:r>
            <a:r>
              <a:rPr lang="en-US" sz="2400" b="1" smtClean="0"/>
              <a:t>Corel Paint</a:t>
            </a:r>
            <a:endParaRPr lang="ru-RU" sz="72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800" b="1" smtClean="0"/>
          </a:p>
        </p:txBody>
      </p:sp>
      <p:sp>
        <p:nvSpPr>
          <p:cNvPr id="542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2209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/>
              <a:t>Как называется эта строка</a:t>
            </a:r>
            <a:r>
              <a:rPr lang="ru-RU" sz="4000" smtClean="0"/>
              <a:t>?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pic>
        <p:nvPicPr>
          <p:cNvPr id="18438" name="Picture 7" descr="C:\Users\Оля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305175"/>
            <a:ext cx="85010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</a:t>
            </a:r>
          </a:p>
        </p:txBody>
      </p:sp>
      <p:sp>
        <p:nvSpPr>
          <p:cNvPr id="5529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2209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pic>
        <p:nvPicPr>
          <p:cNvPr id="55300" name="Picture 6" descr="C:\Users\Оля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286000"/>
            <a:ext cx="7715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16813" y="3500437"/>
            <a:ext cx="51103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23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3</a:t>
            </a:r>
          </a:p>
        </p:txBody>
      </p:sp>
      <p:sp>
        <p:nvSpPr>
          <p:cNvPr id="5632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2209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3790950" y="256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3116"/>
            <a:ext cx="792961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23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символ = 8 бит,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23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поэтому в слове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23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Клавиатура  - 80 бит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4</a:t>
            </a:r>
          </a:p>
        </p:txBody>
      </p:sp>
      <p:sp>
        <p:nvSpPr>
          <p:cNvPr id="5734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5410200"/>
            <a:ext cx="2209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838200" y="2971800"/>
            <a:ext cx="7391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7200" b="1"/>
              <a:t>Тактильная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5</a:t>
            </a:r>
          </a:p>
        </p:txBody>
      </p:sp>
      <p:sp>
        <p:nvSpPr>
          <p:cNvPr id="5837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5410200"/>
            <a:ext cx="2209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1450975" y="2060575"/>
            <a:ext cx="5137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/>
              <a:t>модем</a:t>
            </a:r>
          </a:p>
        </p:txBody>
      </p:sp>
      <p:pic>
        <p:nvPicPr>
          <p:cNvPr id="58373" name="Picture 5" descr="C:\Users\Оля\Desktop\b0301203443__DSL-2640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857375"/>
            <a:ext cx="433387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6</a:t>
            </a:r>
          </a:p>
        </p:txBody>
      </p:sp>
      <p:sp>
        <p:nvSpPr>
          <p:cNvPr id="5939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5791200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59396" name="Rectangle 8"/>
          <p:cNvSpPr>
            <a:spLocks noChangeArrowheads="1"/>
          </p:cNvSpPr>
          <p:nvPr/>
        </p:nvSpPr>
        <p:spPr bwMode="auto">
          <a:xfrm>
            <a:off x="3790950" y="256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397" name="Прямоугольник 6"/>
          <p:cNvSpPr>
            <a:spLocks noChangeArrowheads="1"/>
          </p:cNvSpPr>
          <p:nvPr/>
        </p:nvSpPr>
        <p:spPr bwMode="auto">
          <a:xfrm>
            <a:off x="1428750" y="2428875"/>
            <a:ext cx="5357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423AAE"/>
                </a:solidFill>
              </a:rPr>
              <a:t>Домен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7</a:t>
            </a:r>
          </a:p>
        </p:txBody>
      </p:sp>
      <p:sp>
        <p:nvSpPr>
          <p:cNvPr id="6041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3244850"/>
            <a:ext cx="7500938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(</a:t>
            </a:r>
            <a:r>
              <a:rPr lang="en-US" sz="6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IP) </a:t>
            </a:r>
            <a:r>
              <a:rPr lang="ru-RU" sz="6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адрес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8</a:t>
            </a:r>
          </a:p>
        </p:txBody>
      </p:sp>
      <p:sp>
        <p:nvSpPr>
          <p:cNvPr id="6144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61444" name="Содержимое 5"/>
          <p:cNvSpPr>
            <a:spLocks noGrp="1"/>
          </p:cNvSpPr>
          <p:nvPr>
            <p:ph idx="1"/>
          </p:nvPr>
        </p:nvSpPr>
        <p:spPr>
          <a:xfrm>
            <a:off x="1371600" y="2214563"/>
            <a:ext cx="4414838" cy="1143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 smtClean="0">
                <a:solidFill>
                  <a:srgbClr val="0033CC"/>
                </a:solidFill>
              </a:rPr>
              <a:t>Архиватор</a:t>
            </a:r>
          </a:p>
        </p:txBody>
      </p:sp>
      <p:pic>
        <p:nvPicPr>
          <p:cNvPr id="61445" name="Picture 6" descr="C:\Users\Оля\Desktop\1237949423_d5k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5718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9</a:t>
            </a:r>
          </a:p>
        </p:txBody>
      </p:sp>
      <p:sp>
        <p:nvSpPr>
          <p:cNvPr id="6246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2411413" y="2636838"/>
            <a:ext cx="4248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0033CC"/>
                </a:solidFill>
              </a:rPr>
              <a:t>Пиксель</a:t>
            </a:r>
          </a:p>
        </p:txBody>
      </p:sp>
      <p:pic>
        <p:nvPicPr>
          <p:cNvPr id="62469" name="Picture 5" descr="C:\Users\Оля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000500"/>
            <a:ext cx="3571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10</a:t>
            </a:r>
          </a:p>
        </p:txBody>
      </p:sp>
      <p:sp>
        <p:nvSpPr>
          <p:cNvPr id="6349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2357423" y="2967335"/>
            <a:ext cx="421484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цикл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11</a:t>
            </a:r>
          </a:p>
        </p:txBody>
      </p:sp>
      <p:sp>
        <p:nvSpPr>
          <p:cNvPr id="6451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64516" name="Содержимое 5"/>
          <p:cNvSpPr>
            <a:spLocks noGrp="1"/>
          </p:cNvSpPr>
          <p:nvPr>
            <p:ph idx="1"/>
          </p:nvPr>
        </p:nvSpPr>
        <p:spPr>
          <a:xfrm>
            <a:off x="1371600" y="1981200"/>
            <a:ext cx="5986463" cy="187642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6000" b="1" smtClean="0">
                <a:solidFill>
                  <a:srgbClr val="0033CC"/>
                </a:solidFill>
              </a:rPr>
              <a:t>Блок- схема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071688"/>
            <a:ext cx="51435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/>
              <a:t>Сколько бит в слове </a:t>
            </a:r>
            <a:r>
              <a:rPr lang="ru-RU" sz="4800" b="1" smtClean="0"/>
              <a:t>клавиатура</a:t>
            </a:r>
            <a:r>
              <a:rPr lang="ru-RU" sz="4000" smtClean="0"/>
              <a:t>?</a:t>
            </a:r>
            <a:endParaRPr lang="ru-RU" sz="40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</p:txBody>
      </p:sp>
      <p:sp>
        <p:nvSpPr>
          <p:cNvPr id="194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7912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724400" y="59436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05088"/>
            <a:ext cx="3238500" cy="2757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12</a:t>
            </a:r>
          </a:p>
        </p:txBody>
      </p:sp>
      <p:sp>
        <p:nvSpPr>
          <p:cNvPr id="6553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1071563" y="2743200"/>
            <a:ext cx="7215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0033CC"/>
                </a:solidFill>
              </a:rPr>
              <a:t>В восьмеричной.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13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chemeClr val="tx2"/>
                </a:solidFill>
              </a:rPr>
              <a:t>нет</a:t>
            </a:r>
          </a:p>
        </p:txBody>
      </p:sp>
      <p:sp>
        <p:nvSpPr>
          <p:cNvPr id="6656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14</a:t>
            </a:r>
          </a:p>
        </p:txBody>
      </p:sp>
      <p:sp>
        <p:nvSpPr>
          <p:cNvPr id="67587" name="Содержимое 4"/>
          <p:cNvSpPr>
            <a:spLocks noGrp="1"/>
          </p:cNvSpPr>
          <p:nvPr>
            <p:ph idx="1"/>
          </p:nvPr>
        </p:nvSpPr>
        <p:spPr>
          <a:xfrm>
            <a:off x="1371600" y="1981200"/>
            <a:ext cx="7088188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 smtClean="0">
                <a:solidFill>
                  <a:schemeClr val="tx2"/>
                </a:solidFill>
              </a:rPr>
              <a:t>За 6 дней</a:t>
            </a:r>
          </a:p>
        </p:txBody>
      </p:sp>
      <p:sp>
        <p:nvSpPr>
          <p:cNvPr id="6758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pic>
        <p:nvPicPr>
          <p:cNvPr id="67589" name="Picture 5" descr="C:\Users\Оля\Desktop\1255112545_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286125"/>
            <a:ext cx="421481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15</a:t>
            </a:r>
          </a:p>
        </p:txBody>
      </p:sp>
      <p:sp>
        <p:nvSpPr>
          <p:cNvPr id="6861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pic>
        <p:nvPicPr>
          <p:cNvPr id="68612" name="Picture 9" descr="C:\Users\Оля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286125"/>
            <a:ext cx="4214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10"/>
          <p:cNvSpPr>
            <a:spLocks noChangeArrowheads="1"/>
          </p:cNvSpPr>
          <p:nvPr/>
        </p:nvSpPr>
        <p:spPr bwMode="auto">
          <a:xfrm rot="10800000" flipV="1">
            <a:off x="341313" y="2112963"/>
            <a:ext cx="701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6000">
                <a:solidFill>
                  <a:schemeClr val="tx2"/>
                </a:solidFill>
                <a:cs typeface="Times New Roman" pitchFamily="18" charset="0"/>
              </a:rPr>
              <a:t>3 кг.</a:t>
            </a:r>
            <a:r>
              <a:rPr lang="ru-RU" sz="60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16</a:t>
            </a:r>
          </a:p>
        </p:txBody>
      </p:sp>
      <p:sp>
        <p:nvSpPr>
          <p:cNvPr id="69635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2124075" y="2708275"/>
            <a:ext cx="532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000" b="1"/>
          </a:p>
        </p:txBody>
      </p:sp>
      <p:sp>
        <p:nvSpPr>
          <p:cNvPr id="69637" name="Прямоугольник 7"/>
          <p:cNvSpPr>
            <a:spLocks noChangeArrowheads="1"/>
          </p:cNvSpPr>
          <p:nvPr/>
        </p:nvSpPr>
        <p:spPr bwMode="auto">
          <a:xfrm>
            <a:off x="2071688" y="2286000"/>
            <a:ext cx="6497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tx2"/>
                </a:solidFill>
              </a:rPr>
              <a:t>605 франков</a:t>
            </a:r>
          </a:p>
        </p:txBody>
      </p:sp>
      <p:pic>
        <p:nvPicPr>
          <p:cNvPr id="69638" name="Picture 7" descr="C:\Users\Оля\Desktop\384732_Monnaie_-_Imagestate_Media_John_Fo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78618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17</a:t>
            </a:r>
          </a:p>
        </p:txBody>
      </p:sp>
      <p:sp>
        <p:nvSpPr>
          <p:cNvPr id="7065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0660" name="Содержимое 4"/>
          <p:cNvSpPr>
            <a:spLocks noGrp="1"/>
          </p:cNvSpPr>
          <p:nvPr>
            <p:ph idx="1"/>
          </p:nvPr>
        </p:nvSpPr>
        <p:spPr>
          <a:xfrm>
            <a:off x="571500" y="1981200"/>
            <a:ext cx="7786688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</a:rPr>
              <a:t>Это дед, отец и сын. Отец получил 600 книг, из них 400 передал своему сыну, поэтому совместный фонд сыновей увеличился лишь на 600 книг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18</a:t>
            </a:r>
          </a:p>
        </p:txBody>
      </p:sp>
      <p:sp>
        <p:nvSpPr>
          <p:cNvPr id="7168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1684" name="Прямоугольник 4"/>
          <p:cNvSpPr>
            <a:spLocks noChangeArrowheads="1"/>
          </p:cNvSpPr>
          <p:nvPr/>
        </p:nvSpPr>
        <p:spPr bwMode="auto">
          <a:xfrm>
            <a:off x="2286000" y="3244850"/>
            <a:ext cx="61849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tx2"/>
                </a:solidFill>
              </a:rPr>
              <a:t>за 29 секунд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19</a:t>
            </a:r>
          </a:p>
        </p:txBody>
      </p:sp>
      <p:sp>
        <p:nvSpPr>
          <p:cNvPr id="7270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2708" name="Прямоугольник 4"/>
          <p:cNvSpPr>
            <a:spLocks noChangeArrowheads="1"/>
          </p:cNvSpPr>
          <p:nvPr/>
        </p:nvSpPr>
        <p:spPr bwMode="auto">
          <a:xfrm>
            <a:off x="1071563" y="2428875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tx2"/>
                </a:solidFill>
              </a:rPr>
              <a:t>12 тараканов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20</a:t>
            </a:r>
          </a:p>
        </p:txBody>
      </p:sp>
      <p:sp>
        <p:nvSpPr>
          <p:cNvPr id="7373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2484438" y="2781300"/>
            <a:ext cx="3743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chemeClr val="tx2"/>
                </a:solidFill>
              </a:rPr>
              <a:t>5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428625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21</a:t>
            </a:r>
          </a:p>
        </p:txBody>
      </p:sp>
      <p:sp>
        <p:nvSpPr>
          <p:cNvPr id="7475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57" name="AutoShape 9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8" name="Прямоугольник 8"/>
          <p:cNvSpPr>
            <a:spLocks noChangeArrowheads="1"/>
          </p:cNvSpPr>
          <p:nvPr/>
        </p:nvSpPr>
        <p:spPr bwMode="auto">
          <a:xfrm>
            <a:off x="3429000" y="2071688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tx2"/>
                </a:solidFill>
              </a:rPr>
              <a:t>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11430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  <a:p>
            <a:pPr algn="ctr" eaLnBrk="1" hangingPunct="1"/>
            <a:endParaRPr lang="ru-RU" sz="4000" b="1" smtClean="0"/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pic>
        <p:nvPicPr>
          <p:cNvPr id="20486" name="Picture 6" descr="man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19431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0" y="1981200"/>
            <a:ext cx="5791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/>
              <a:t>Как называется информация, получаемая с помощью органов осязания?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22</a:t>
            </a:r>
          </a:p>
        </p:txBody>
      </p:sp>
      <p:sp>
        <p:nvSpPr>
          <p:cNvPr id="7577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5780" name="Прямоугольник 4"/>
          <p:cNvSpPr>
            <a:spLocks noChangeArrowheads="1"/>
          </p:cNvSpPr>
          <p:nvPr/>
        </p:nvSpPr>
        <p:spPr bwMode="auto">
          <a:xfrm>
            <a:off x="3643313" y="3143250"/>
            <a:ext cx="3636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>
                <a:solidFill>
                  <a:schemeClr val="tx2"/>
                </a:solidFill>
              </a:rPr>
              <a:t>50 копеек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23</a:t>
            </a:r>
          </a:p>
        </p:txBody>
      </p:sp>
      <p:sp>
        <p:nvSpPr>
          <p:cNvPr id="7680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6804" name="Прямоугольник 4"/>
          <p:cNvSpPr>
            <a:spLocks noChangeArrowheads="1"/>
          </p:cNvSpPr>
          <p:nvPr/>
        </p:nvSpPr>
        <p:spPr bwMode="auto">
          <a:xfrm>
            <a:off x="3286125" y="3244850"/>
            <a:ext cx="34877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tx2"/>
                </a:solidFill>
              </a:rPr>
              <a:t>4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1143000"/>
          </a:xfrm>
          <a:solidFill>
            <a:srgbClr val="4145D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24</a:t>
            </a:r>
          </a:p>
        </p:txBody>
      </p:sp>
      <p:sp>
        <p:nvSpPr>
          <p:cNvPr id="7782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1981200" y="23622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/>
              <a:t>Пирамида</a:t>
            </a:r>
          </a:p>
        </p:txBody>
      </p:sp>
      <p:pic>
        <p:nvPicPr>
          <p:cNvPr id="77829" name="Picture 5" descr="C:\Users\Оля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500438"/>
            <a:ext cx="4214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857250"/>
            <a:ext cx="777240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25</a:t>
            </a:r>
          </a:p>
        </p:txBody>
      </p:sp>
      <p:sp>
        <p:nvSpPr>
          <p:cNvPr id="7885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pic>
        <p:nvPicPr>
          <p:cNvPr id="78852" name="Picture 5" descr="C:\Users\Оля\Desktop\1293800678_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14563"/>
            <a:ext cx="298132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29000" y="2828925"/>
            <a:ext cx="492918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U=J*R. Общее сопротивление гирлянды уменьшилось, а напряжение в сети осталось прежним. Поэтому гирлянда будет гореть ярче.</a:t>
            </a:r>
            <a:r>
              <a:rPr lang="ru-RU" sz="2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26</a:t>
            </a:r>
          </a:p>
        </p:txBody>
      </p:sp>
      <p:sp>
        <p:nvSpPr>
          <p:cNvPr id="7987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3244850"/>
            <a:ext cx="7929562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chemeClr val="tx1">
                    <a:lumMod val="50000"/>
                  </a:schemeClr>
                </a:solidFill>
              </a:rPr>
              <a:t>Рентгеновские лучи.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27</a:t>
            </a:r>
          </a:p>
        </p:txBody>
      </p:sp>
      <p:sp>
        <p:nvSpPr>
          <p:cNvPr id="8089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5791200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3500438" y="3244850"/>
            <a:ext cx="4714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1">
                    <a:lumMod val="50000"/>
                  </a:schemeClr>
                </a:solidFill>
              </a:rPr>
              <a:t>Николай Коперник</a:t>
            </a:r>
          </a:p>
        </p:txBody>
      </p:sp>
      <p:pic>
        <p:nvPicPr>
          <p:cNvPr id="80901" name="Picture 5" descr="C:\Users\Оля\Desktop\168195_html_m722e6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00375"/>
            <a:ext cx="30956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09600"/>
            <a:ext cx="7956550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28</a:t>
            </a:r>
          </a:p>
        </p:txBody>
      </p:sp>
      <p:sp>
        <p:nvSpPr>
          <p:cNvPr id="8192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5486400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69636" name="Прямоугольник 5"/>
          <p:cNvSpPr>
            <a:spLocks noChangeArrowheads="1"/>
          </p:cNvSpPr>
          <p:nvPr/>
        </p:nvSpPr>
        <p:spPr bwMode="auto">
          <a:xfrm>
            <a:off x="4429125" y="3244850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1">
                    <a:lumMod val="50000"/>
                  </a:schemeClr>
                </a:solidFill>
              </a:rPr>
              <a:t>4 октября 1957</a:t>
            </a:r>
          </a:p>
        </p:txBody>
      </p:sp>
      <p:pic>
        <p:nvPicPr>
          <p:cNvPr id="81925" name="Picture 5" descr="C:\Users\Оля\Desktop\c0125a92a1c35c5fad0bd8f661d8c2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071813"/>
            <a:ext cx="35956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247775"/>
            <a:ext cx="7343775" cy="1143000"/>
          </a:xfrm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29</a:t>
            </a:r>
          </a:p>
        </p:txBody>
      </p:sp>
      <p:sp>
        <p:nvSpPr>
          <p:cNvPr id="8294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2967038"/>
            <a:ext cx="72866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Нет.  Загар вызывается ультрафиолетовым излучением, а обычное стекло его не пропускает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30</a:t>
            </a:r>
          </a:p>
        </p:txBody>
      </p:sp>
      <p:sp>
        <p:nvSpPr>
          <p:cNvPr id="8397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83972" name="Прямоугольник 4"/>
          <p:cNvSpPr>
            <a:spLocks noChangeArrowheads="1"/>
          </p:cNvSpPr>
          <p:nvPr/>
        </p:nvSpPr>
        <p:spPr bwMode="auto">
          <a:xfrm>
            <a:off x="500063" y="2143125"/>
            <a:ext cx="8215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Совсем неразумно. Скорость звука (340 м\с) меньше скорости пули (около 800 м\с). Поэтому момент, когда солдат услышит звук пули, не предшествует моменту, когда пуля может его поразить.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31</a:t>
            </a:r>
          </a:p>
        </p:txBody>
      </p:sp>
      <p:sp>
        <p:nvSpPr>
          <p:cNvPr id="8499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2286000"/>
            <a:ext cx="80724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УКВ. Они распространяются прямолинейно от мобильного телефона до базовой станции, а потом сигнал передаётся на проводную телефонную сеть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064500" cy="863600"/>
          </a:xfrm>
          <a:solidFill>
            <a:srgbClr val="29FF29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b="1" smtClean="0"/>
          </a:p>
          <a:p>
            <a:pPr algn="ctr" eaLnBrk="1" hangingPunct="1"/>
            <a:endParaRPr lang="ru-RU" sz="4000" b="1" smtClean="0"/>
          </a:p>
        </p:txBody>
      </p:sp>
      <p:sp>
        <p:nvSpPr>
          <p:cNvPr id="215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5805488"/>
            <a:ext cx="1800225" cy="6985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148263" y="5949950"/>
            <a:ext cx="138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71500" y="1687513"/>
            <a:ext cx="82153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Устройство для приема и передачи сообщения по электронным сетям через телефонную линию – это </a:t>
            </a:r>
            <a:endParaRPr lang="ru-RU" sz="20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84213" y="490378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ru-RU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1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32</a:t>
            </a:r>
          </a:p>
        </p:txBody>
      </p:sp>
      <p:sp>
        <p:nvSpPr>
          <p:cNvPr id="8601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2274888"/>
            <a:ext cx="72151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Мороженое, лежащее на блюдечке, окружает воздух охладившийся от мороженого. На мороженое помещенное в струю вентилятора попадает поток воздуха, имеющий комнатную температуру. Мороженое у друга дольше не растает.</a:t>
            </a:r>
          </a:p>
        </p:txBody>
      </p:sp>
      <p:pic>
        <p:nvPicPr>
          <p:cNvPr id="86021" name="Picture 6" descr="C:\Users\Оля\Desktop\hq-wallpapers_ru_food_63084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0"/>
            <a:ext cx="31432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33</a:t>
            </a:r>
          </a:p>
        </p:txBody>
      </p:sp>
      <p:sp>
        <p:nvSpPr>
          <p:cNvPr id="8704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2413000"/>
            <a:ext cx="778668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В одном случае мы способствуем    конденсации водяных паров, содержащихся в выдыхаемом воздухе – рука ощущает тепло. В другом, быстрая струя воздуха способствует испарению влаги с поверхности руки – ощущаем холод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34</a:t>
            </a:r>
          </a:p>
        </p:txBody>
      </p:sp>
      <p:sp>
        <p:nvSpPr>
          <p:cNvPr id="8806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589588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75780" name="Содержимое 5"/>
          <p:cNvSpPr>
            <a:spLocks noGrp="1"/>
          </p:cNvSpPr>
          <p:nvPr>
            <p:ph idx="1"/>
          </p:nvPr>
        </p:nvSpPr>
        <p:spPr>
          <a:xfrm>
            <a:off x="1371600" y="1981200"/>
            <a:ext cx="6415088" cy="309086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  Металл, обладая большей, чем дерево, теплопроводностью, отводит от тонкой плёнки воды теплоту  настолько быстро, что она охлаждается ниже точки плавления и замерзает.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35</a:t>
            </a:r>
          </a:p>
        </p:txBody>
      </p:sp>
      <p:sp>
        <p:nvSpPr>
          <p:cNvPr id="8909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89092" name="Содержимое 5"/>
          <p:cNvSpPr>
            <a:spLocks noGrp="1"/>
          </p:cNvSpPr>
          <p:nvPr>
            <p:ph idx="1"/>
          </p:nvPr>
        </p:nvSpPr>
        <p:spPr>
          <a:xfrm>
            <a:off x="1371600" y="1981200"/>
            <a:ext cx="7232650" cy="36083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 smtClean="0">
                <a:solidFill>
                  <a:srgbClr val="0033CC"/>
                </a:solidFill>
              </a:rPr>
              <a:t>Янтарь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B1F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ОТВЕТ 36</a:t>
            </a:r>
          </a:p>
        </p:txBody>
      </p:sp>
      <p:sp>
        <p:nvSpPr>
          <p:cNvPr id="9011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445125"/>
            <a:ext cx="29718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3200"/>
          </a:p>
        </p:txBody>
      </p:sp>
      <p:sp>
        <p:nvSpPr>
          <p:cNvPr id="90116" name="Прямоугольник 4"/>
          <p:cNvSpPr>
            <a:spLocks noChangeArrowheads="1"/>
          </p:cNvSpPr>
          <p:nvPr/>
        </p:nvSpPr>
        <p:spPr bwMode="auto">
          <a:xfrm>
            <a:off x="1835150" y="2708275"/>
            <a:ext cx="59769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Нет. Давление падает, так как воздух менее плотен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72400" cy="1143000"/>
          </a:xfrm>
          <a:solidFill>
            <a:srgbClr val="00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6872288" cy="2527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/>
              <a:t>Общая часть имени у группы компьютеров в Интернете называется …</a:t>
            </a: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72400" cy="1143000"/>
          </a:xfrm>
          <a:solidFill>
            <a:srgbClr val="00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Вопрос 7</a:t>
            </a:r>
          </a:p>
        </p:txBody>
      </p:sp>
      <p:sp>
        <p:nvSpPr>
          <p:cNvPr id="2355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5486400"/>
            <a:ext cx="3505200" cy="914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810000" y="5715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0твет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2428875"/>
            <a:ext cx="821531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Компьютер, подключенный к Интернет, обязательно имеет: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ень в городе">
  <a:themeElements>
    <a:clrScheme name="Осень в городе 4">
      <a:dk1>
        <a:srgbClr val="333333"/>
      </a:dk1>
      <a:lt1>
        <a:srgbClr val="D2D1C2"/>
      </a:lt1>
      <a:dk2>
        <a:srgbClr val="000000"/>
      </a:dk2>
      <a:lt2>
        <a:srgbClr val="333329"/>
      </a:lt2>
      <a:accent1>
        <a:srgbClr val="FFCC66"/>
      </a:accent1>
      <a:accent2>
        <a:srgbClr val="E09142"/>
      </a:accent2>
      <a:accent3>
        <a:srgbClr val="E5E5DD"/>
      </a:accent3>
      <a:accent4>
        <a:srgbClr val="2A2A2A"/>
      </a:accent4>
      <a:accent5>
        <a:srgbClr val="FFE2B8"/>
      </a:accent5>
      <a:accent6>
        <a:srgbClr val="CB833B"/>
      </a:accent6>
      <a:hlink>
        <a:srgbClr val="AE4828"/>
      </a:hlink>
      <a:folHlink>
        <a:srgbClr val="6A6954"/>
      </a:folHlink>
    </a:clrScheme>
    <a:fontScheme name="Осень в город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сень в городе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4">
        <a:dk1>
          <a:srgbClr val="333333"/>
        </a:dk1>
        <a:lt1>
          <a:srgbClr val="D2D1C2"/>
        </a:lt1>
        <a:dk2>
          <a:srgbClr val="000000"/>
        </a:dk2>
        <a:lt2>
          <a:srgbClr val="333329"/>
        </a:lt2>
        <a:accent1>
          <a:srgbClr val="FFCC66"/>
        </a:accent1>
        <a:accent2>
          <a:srgbClr val="E09142"/>
        </a:accent2>
        <a:accent3>
          <a:srgbClr val="E5E5DD"/>
        </a:accent3>
        <a:accent4>
          <a:srgbClr val="2A2A2A"/>
        </a:accent4>
        <a:accent5>
          <a:srgbClr val="FFE2B8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9431____</Template>
  <TotalTime>1564</TotalTime>
  <Words>1083</Words>
  <Application>Microsoft Office PowerPoint</Application>
  <PresentationFormat>Экран (4:3)</PresentationFormat>
  <Paragraphs>243</Paragraphs>
  <Slides>74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9" baseType="lpstr">
      <vt:lpstr>Arial</vt:lpstr>
      <vt:lpstr>Wingdings</vt:lpstr>
      <vt:lpstr>Calibri</vt:lpstr>
      <vt:lpstr>Times New Roman</vt:lpstr>
      <vt:lpstr>Осень в городе</vt:lpstr>
      <vt:lpstr>Слайд 1</vt:lpstr>
      <vt:lpstr>Слайд 2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Вопрос 16</vt:lpstr>
      <vt:lpstr>Вопрос 17</vt:lpstr>
      <vt:lpstr>Вопрос 18</vt:lpstr>
      <vt:lpstr>Вопрос 19</vt:lpstr>
      <vt:lpstr>Вопрос 20</vt:lpstr>
      <vt:lpstr>Вопрос 21</vt:lpstr>
      <vt:lpstr>Вопрос 22</vt:lpstr>
      <vt:lpstr>Вопрос 23</vt:lpstr>
      <vt:lpstr>Вопрос 24</vt:lpstr>
      <vt:lpstr>Вопрос 25</vt:lpstr>
      <vt:lpstr>Вопрос 26</vt:lpstr>
      <vt:lpstr>Вопрос 27</vt:lpstr>
      <vt:lpstr>Вопрос 28</vt:lpstr>
      <vt:lpstr>Вопрос 29</vt:lpstr>
      <vt:lpstr>Вопрос 30</vt:lpstr>
      <vt:lpstr>Вопрос 31</vt:lpstr>
      <vt:lpstr>Вопрос 32</vt:lpstr>
      <vt:lpstr>Вопрос 33</vt:lpstr>
      <vt:lpstr>Вопрос 34</vt:lpstr>
      <vt:lpstr>Вопрос 35</vt:lpstr>
      <vt:lpstr>Вопрос 36</vt:lpstr>
      <vt:lpstr>ОТВЕТ 1</vt:lpstr>
      <vt:lpstr>ОТВЕТ 2</vt:lpstr>
      <vt:lpstr>ОТВЕТ 3</vt:lpstr>
      <vt:lpstr>ОТВЕТ 4</vt:lpstr>
      <vt:lpstr>ОТВЕТ 5</vt:lpstr>
      <vt:lpstr>ОТВЕТ 6</vt:lpstr>
      <vt:lpstr>ОТВЕТ 7</vt:lpstr>
      <vt:lpstr>ОТВЕТ 8</vt:lpstr>
      <vt:lpstr>ОТВЕТ 9</vt:lpstr>
      <vt:lpstr>ОТВЕТ 10</vt:lpstr>
      <vt:lpstr>ОТВЕТ 11</vt:lpstr>
      <vt:lpstr>ОТВЕТ 12</vt:lpstr>
      <vt:lpstr>ОТВЕТ 13</vt:lpstr>
      <vt:lpstr>ОТВЕТ 14</vt:lpstr>
      <vt:lpstr>ОТВЕТ 15</vt:lpstr>
      <vt:lpstr>ОТВЕТ 16</vt:lpstr>
      <vt:lpstr>ОТВЕТ 17</vt:lpstr>
      <vt:lpstr>ОТВЕТ 18</vt:lpstr>
      <vt:lpstr>ОТВЕТ 19</vt:lpstr>
      <vt:lpstr>ОТВЕТ 20</vt:lpstr>
      <vt:lpstr>ОТВЕТ 21</vt:lpstr>
      <vt:lpstr>ОТВЕТ 22</vt:lpstr>
      <vt:lpstr>ОТВЕТ 23</vt:lpstr>
      <vt:lpstr>ОТВЕТ 24</vt:lpstr>
      <vt:lpstr>ОТВЕТ 25</vt:lpstr>
      <vt:lpstr>ОТВЕТ 26</vt:lpstr>
      <vt:lpstr>ОТВЕТ 27</vt:lpstr>
      <vt:lpstr>ОТВЕТ 28</vt:lpstr>
      <vt:lpstr>ОТВЕТ 29</vt:lpstr>
      <vt:lpstr>ОТВЕТ 30</vt:lpstr>
      <vt:lpstr>ОТВЕТ 31</vt:lpstr>
      <vt:lpstr>ОТВЕТ 32</vt:lpstr>
      <vt:lpstr>ОТВЕТ 33</vt:lpstr>
      <vt:lpstr>ОТВЕТ 34</vt:lpstr>
      <vt:lpstr>ОТВЕТ 35</vt:lpstr>
      <vt:lpstr>ОТВЕТ 36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Admin1</dc:creator>
  <cp:lastModifiedBy>Оля</cp:lastModifiedBy>
  <cp:revision>86</cp:revision>
  <dcterms:created xsi:type="dcterms:W3CDTF">2007-02-12T08:51:39Z</dcterms:created>
  <dcterms:modified xsi:type="dcterms:W3CDTF">2014-01-21T18:21:32Z</dcterms:modified>
</cp:coreProperties>
</file>