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5.xml" ContentType="application/vnd.ms-office.activeX+xml"/>
  <Override PartName="/ppt/activeX/activeX17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13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activeX/activeX11.xml" ContentType="application/vnd.ms-office.activeX+xml"/>
  <Override PartName="/ppt/activeX/activeX22.xml" ContentType="application/vnd.ms-office.activeX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activeX/activeX20.xml" ContentType="application/vnd.ms-office.activeX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activeX/activeX8.xml" ContentType="application/vnd.ms-office.activeX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activeX/activeX16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activeX/activeX14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activeX/activeX12.xml" ContentType="application/vnd.ms-office.activeX+xml"/>
  <Override PartName="/ppt/activeX/activeX2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activeX/activeX10.xml" ContentType="application/vnd.ms-office.activeX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7" r:id="rId3"/>
    <p:sldId id="262" r:id="rId4"/>
    <p:sldId id="280" r:id="rId5"/>
    <p:sldId id="257" r:id="rId6"/>
    <p:sldId id="268" r:id="rId7"/>
    <p:sldId id="273" r:id="rId8"/>
    <p:sldId id="263" r:id="rId9"/>
    <p:sldId id="281" r:id="rId10"/>
    <p:sldId id="259" r:id="rId11"/>
    <p:sldId id="269" r:id="rId12"/>
    <p:sldId id="264" r:id="rId13"/>
    <p:sldId id="282" r:id="rId14"/>
    <p:sldId id="260" r:id="rId15"/>
    <p:sldId id="265" r:id="rId16"/>
    <p:sldId id="261" r:id="rId17"/>
    <p:sldId id="266" r:id="rId18"/>
    <p:sldId id="258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75" d="100"/>
          <a:sy n="75" d="100"/>
        </p:scale>
        <p:origin x="-360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BB466-77AF-403B-8631-C34C7018CFEA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BB2C0-4DEF-4B82-8D52-E5B99B02D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54B6F2-54B0-40F3-A7CD-EB14719E9EEB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40904C-D3D5-4F65-8C1B-8DD19C952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4B6F2-54B0-40F3-A7CD-EB14719E9EEB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0904C-D3D5-4F65-8C1B-8DD19C952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D54B6F2-54B0-40F3-A7CD-EB14719E9EEB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40904C-D3D5-4F65-8C1B-8DD19C952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4B6F2-54B0-40F3-A7CD-EB14719E9EEB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0904C-D3D5-4F65-8C1B-8DD19C952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54B6F2-54B0-40F3-A7CD-EB14719E9EEB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440904C-D3D5-4F65-8C1B-8DD19C952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4B6F2-54B0-40F3-A7CD-EB14719E9EEB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0904C-D3D5-4F65-8C1B-8DD19C952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4B6F2-54B0-40F3-A7CD-EB14719E9EEB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0904C-D3D5-4F65-8C1B-8DD19C952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4B6F2-54B0-40F3-A7CD-EB14719E9EEB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0904C-D3D5-4F65-8C1B-8DD19C952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54B6F2-54B0-40F3-A7CD-EB14719E9EEB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0904C-D3D5-4F65-8C1B-8DD19C952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4B6F2-54B0-40F3-A7CD-EB14719E9EEB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0904C-D3D5-4F65-8C1B-8DD19C952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4B6F2-54B0-40F3-A7CD-EB14719E9EEB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0904C-D3D5-4F65-8C1B-8DD19C9526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D54B6F2-54B0-40F3-A7CD-EB14719E9EEB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40904C-D3D5-4F65-8C1B-8DD19C952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audio" Target="file:///C:\Users\&#1054;&#1083;&#1103;\Desktop\100%20&#1082;%201\Sekundomer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Relationship Id="rId9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.xml"/><Relationship Id="rId13" Type="http://schemas.openxmlformats.org/officeDocument/2006/relationships/control" Target="../activeX/activeX11.xml"/><Relationship Id="rId18" Type="http://schemas.openxmlformats.org/officeDocument/2006/relationships/control" Target="../activeX/activeX16.xml"/><Relationship Id="rId26" Type="http://schemas.openxmlformats.org/officeDocument/2006/relationships/image" Target="../media/image2.jpeg"/><Relationship Id="rId3" Type="http://schemas.openxmlformats.org/officeDocument/2006/relationships/control" Target="../activeX/activeX1.xml"/><Relationship Id="rId21" Type="http://schemas.openxmlformats.org/officeDocument/2006/relationships/control" Target="../activeX/activeX19.xml"/><Relationship Id="rId7" Type="http://schemas.openxmlformats.org/officeDocument/2006/relationships/control" Target="../activeX/activeX5.xml"/><Relationship Id="rId12" Type="http://schemas.openxmlformats.org/officeDocument/2006/relationships/control" Target="../activeX/activeX10.xml"/><Relationship Id="rId17" Type="http://schemas.openxmlformats.org/officeDocument/2006/relationships/control" Target="../activeX/activeX15.xml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6" Type="http://schemas.openxmlformats.org/officeDocument/2006/relationships/control" Target="../activeX/activeX14.xml"/><Relationship Id="rId20" Type="http://schemas.openxmlformats.org/officeDocument/2006/relationships/control" Target="../activeX/activeX18.xml"/><Relationship Id="rId29" Type="http://schemas.openxmlformats.org/officeDocument/2006/relationships/image" Target="../media/image33.jpe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4.xml"/><Relationship Id="rId11" Type="http://schemas.openxmlformats.org/officeDocument/2006/relationships/control" Target="../activeX/activeX9.xml"/><Relationship Id="rId24" Type="http://schemas.openxmlformats.org/officeDocument/2006/relationships/control" Target="../activeX/activeX22.xml"/><Relationship Id="rId32" Type="http://schemas.openxmlformats.org/officeDocument/2006/relationships/image" Target="../media/image36.png"/><Relationship Id="rId5" Type="http://schemas.openxmlformats.org/officeDocument/2006/relationships/control" Target="../activeX/activeX3.xml"/><Relationship Id="rId15" Type="http://schemas.openxmlformats.org/officeDocument/2006/relationships/control" Target="../activeX/activeX13.xml"/><Relationship Id="rId23" Type="http://schemas.openxmlformats.org/officeDocument/2006/relationships/control" Target="../activeX/activeX21.xml"/><Relationship Id="rId28" Type="http://schemas.openxmlformats.org/officeDocument/2006/relationships/image" Target="../media/image32.png"/><Relationship Id="rId10" Type="http://schemas.openxmlformats.org/officeDocument/2006/relationships/control" Target="../activeX/activeX8.xml"/><Relationship Id="rId19" Type="http://schemas.openxmlformats.org/officeDocument/2006/relationships/control" Target="../activeX/activeX17.xml"/><Relationship Id="rId31" Type="http://schemas.openxmlformats.org/officeDocument/2006/relationships/image" Target="../media/image35.png"/><Relationship Id="rId4" Type="http://schemas.openxmlformats.org/officeDocument/2006/relationships/control" Target="../activeX/activeX2.xml"/><Relationship Id="rId9" Type="http://schemas.openxmlformats.org/officeDocument/2006/relationships/control" Target="../activeX/activeX7.xml"/><Relationship Id="rId14" Type="http://schemas.openxmlformats.org/officeDocument/2006/relationships/control" Target="../activeX/activeX12.xml"/><Relationship Id="rId22" Type="http://schemas.openxmlformats.org/officeDocument/2006/relationships/control" Target="../activeX/activeX20.xml"/><Relationship Id="rId27" Type="http://schemas.openxmlformats.org/officeDocument/2006/relationships/image" Target="../media/image31.jpeg"/><Relationship Id="rId30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pic>
        <p:nvPicPr>
          <p:cNvPr id="23556" name="Picture 4" descr="http://www.ug.ru/uploads/images/method_article/300/large/notitl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-243408"/>
            <a:ext cx="6858000" cy="6858000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Анимация\Kartinki i animacii\Коллекция картинок1\j035678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4077072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s2.rimg.info/cadaf6007016089b10621463bd8d464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81614" y="0"/>
            <a:ext cx="2262386" cy="2931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85293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4000" dirty="0" smtClean="0">
                <a:solidFill>
                  <a:srgbClr val="00B0F0"/>
                </a:solidFill>
              </a:rPr>
              <a:t>4 </a:t>
            </a:r>
            <a:r>
              <a:rPr lang="ru-RU" sz="4000" dirty="0" smtClean="0"/>
              <a:t>                          35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3717032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B0F0"/>
                </a:solidFill>
              </a:rPr>
              <a:t>8</a:t>
            </a:r>
            <a:r>
              <a:rPr lang="ru-RU" sz="4000" dirty="0" smtClean="0"/>
              <a:t>                           27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581128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B0F0"/>
                </a:solidFill>
              </a:rPr>
              <a:t>13</a:t>
            </a:r>
            <a:r>
              <a:rPr lang="ru-RU" sz="4000" dirty="0" smtClean="0"/>
              <a:t>                        21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537321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B0F0"/>
                </a:solidFill>
              </a:rPr>
              <a:t>17</a:t>
            </a:r>
            <a:r>
              <a:rPr lang="ru-RU" sz="4000" dirty="0" smtClean="0"/>
              <a:t>                          14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6165304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B0F0"/>
                </a:solidFill>
              </a:rPr>
              <a:t>Любые числа           </a:t>
            </a:r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285749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38" y="3714752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4572008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1538" y="535782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1538" y="6209928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91680" y="260648"/>
            <a:ext cx="5040000" cy="18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Какие  натуральные числа, не превосходящие 17, запись  в троичной системе счисления оканчивается на две одинаковые цифры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7" name="Picture 5" descr="http://img1.liveinternet.ru/images/attach/c/2/72/835/72835046_baby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12776"/>
            <a:ext cx="2235379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36" y="285728"/>
            <a:ext cx="5953116" cy="107157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</a:p>
        </p:txBody>
      </p:sp>
      <p:pic>
        <p:nvPicPr>
          <p:cNvPr id="24581" name="Picture 6" descr="anicat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73600"/>
            <a:ext cx="23399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29190" y="1428736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Один мальчик так написал о себе: «У меня 24 пальца, на каждой руке по 5, а на ногах 12». Как это могло быть?</a:t>
            </a:r>
            <a:endParaRPr lang="ru-RU" sz="2400" dirty="0"/>
          </a:p>
        </p:txBody>
      </p:sp>
      <p:pic>
        <p:nvPicPr>
          <p:cNvPr id="18433" name="Picture 1" descr="C:\Users\Оля\Desktop\1360988904_5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31902"/>
            <a:ext cx="3286148" cy="32861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9058" y="3844945"/>
            <a:ext cx="50006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Восьмеричная система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62526" y="2967335"/>
            <a:ext cx="4818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Тройная игра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://stat16.privet.ru/lr/0b01a132bcf1912c7f921a12d501b8c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24250"/>
            <a:ext cx="3333750" cy="3333750"/>
          </a:xfrm>
          <a:prstGeom prst="rect">
            <a:avLst/>
          </a:prstGeom>
          <a:noFill/>
        </p:spPr>
      </p:pic>
      <p:pic>
        <p:nvPicPr>
          <p:cNvPr id="8196" name="Picture 4" descr="http://img.sunhome.ru/UsersGallery/Cards/156/23812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7696" y="188640"/>
            <a:ext cx="2736304" cy="3127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928794" y="357166"/>
            <a:ext cx="6624637" cy="10080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95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Две эти системы, потому что это одно и тоже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285992"/>
            <a:ext cx="79296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Какая система счисления используется в ЭВМ: бинарная или двоичная?</a:t>
            </a:r>
            <a:endParaRPr lang="ru-RU" sz="44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85293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4000" dirty="0" smtClean="0">
                <a:solidFill>
                  <a:srgbClr val="00B0F0"/>
                </a:solidFill>
              </a:rPr>
              <a:t>A</a:t>
            </a:r>
            <a:r>
              <a:rPr lang="ru-RU" sz="4000" dirty="0" smtClean="0"/>
              <a:t>                       </a:t>
            </a:r>
            <a:r>
              <a:rPr lang="en-US" sz="4000" dirty="0" smtClean="0"/>
              <a:t> </a:t>
            </a:r>
            <a:r>
              <a:rPr lang="ru-RU" sz="4000" dirty="0" smtClean="0"/>
              <a:t>   40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3717032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B0F0"/>
                </a:solidFill>
              </a:rPr>
              <a:t>B</a:t>
            </a:r>
            <a:r>
              <a:rPr lang="en-US" sz="3600" dirty="0" smtClean="0"/>
              <a:t>                               </a:t>
            </a:r>
            <a:r>
              <a:rPr lang="ru-RU" sz="3600" dirty="0" smtClean="0"/>
              <a:t>29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4572008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B0F0"/>
                </a:solidFill>
              </a:rPr>
              <a:t>C</a:t>
            </a:r>
            <a:r>
              <a:rPr lang="en-US" sz="4000" dirty="0" smtClean="0"/>
              <a:t>                     </a:t>
            </a:r>
            <a:r>
              <a:rPr lang="ru-RU" sz="4000" dirty="0" smtClean="0"/>
              <a:t>      15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537321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B0F0"/>
                </a:solidFill>
              </a:rPr>
              <a:t>D</a:t>
            </a:r>
            <a:r>
              <a:rPr lang="en-US" sz="4000" dirty="0" smtClean="0"/>
              <a:t>               </a:t>
            </a:r>
            <a:r>
              <a:rPr lang="ru-RU" sz="4000" dirty="0" smtClean="0"/>
              <a:t>             9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6165304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/>
              <a:t> </a:t>
            </a:r>
            <a:r>
              <a:rPr lang="en-US" sz="4000" dirty="0" smtClean="0">
                <a:solidFill>
                  <a:srgbClr val="00B0F0"/>
                </a:solidFill>
              </a:rPr>
              <a:t>E</a:t>
            </a:r>
            <a:r>
              <a:rPr lang="en-US" sz="4000" dirty="0" smtClean="0"/>
              <a:t>                            </a:t>
            </a:r>
            <a:r>
              <a:rPr lang="ru-RU" sz="4000" dirty="0" smtClean="0"/>
              <a:t>7</a:t>
            </a:r>
            <a:endParaRPr lang="ru-RU" sz="4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285749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38" y="3714752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4572008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1538" y="535782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1538" y="6209928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51720" y="260648"/>
            <a:ext cx="5040000" cy="18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Какие числа используются в «17» системе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101" name="Picture 5" descr="http://kellly.free.fr/informatique/inf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67736" y="1916832"/>
            <a:ext cx="2376264" cy="2352451"/>
          </a:xfrm>
          <a:prstGeom prst="rect">
            <a:avLst/>
          </a:prstGeom>
          <a:noFill/>
        </p:spPr>
      </p:pic>
      <p:pic>
        <p:nvPicPr>
          <p:cNvPr id="4103" name="Picture 7" descr="http://uploads.ru/t/v/i/c/vic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0967">
            <a:off x="145346" y="568274"/>
            <a:ext cx="1801399" cy="226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556792"/>
            <a:ext cx="5125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наоборот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ttp://zdjecia.nurka.pl/images/fotoo.pl-zdjecia-files-2010-07-330b2d5a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CFDFD"/>
              </a:clrFrom>
              <a:clrTo>
                <a:srgbClr val="FC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924944"/>
            <a:ext cx="3252903" cy="3933056"/>
          </a:xfrm>
          <a:prstGeom prst="rect">
            <a:avLst/>
          </a:prstGeom>
          <a:noFill/>
        </p:spPr>
      </p:pic>
      <p:pic>
        <p:nvPicPr>
          <p:cNvPr id="8" name="Picture 7" descr="4c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9475" y="0"/>
            <a:ext cx="19145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>
            <a:off x="1142976" y="1643050"/>
            <a:ext cx="5125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наоборот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85293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4000" dirty="0" smtClean="0">
                <a:solidFill>
                  <a:srgbClr val="00B0F0"/>
                </a:solidFill>
              </a:rPr>
              <a:t>Десятичная</a:t>
            </a:r>
            <a:r>
              <a:rPr lang="ru-RU" sz="4000" dirty="0" smtClean="0"/>
              <a:t>          20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3717032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B0F0"/>
                </a:solidFill>
              </a:rPr>
              <a:t>Восьмеричная</a:t>
            </a:r>
            <a:r>
              <a:rPr lang="ru-RU" sz="4000" dirty="0" smtClean="0"/>
              <a:t>       40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581128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B0F0"/>
                </a:solidFill>
              </a:rPr>
              <a:t>Шестнадцатеричная</a:t>
            </a:r>
            <a:r>
              <a:rPr lang="ru-RU" sz="4000" dirty="0" smtClean="0"/>
              <a:t>           60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537321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B0F0"/>
                </a:solidFill>
              </a:rPr>
              <a:t>Троичная</a:t>
            </a:r>
            <a:r>
              <a:rPr lang="ru-RU" sz="4000" dirty="0" smtClean="0"/>
              <a:t>              80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6165304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B0F0"/>
                </a:solidFill>
              </a:rPr>
              <a:t>Пятеричная</a:t>
            </a:r>
            <a:r>
              <a:rPr lang="ru-RU" sz="4000" dirty="0" smtClean="0"/>
              <a:t>          100</a:t>
            </a:r>
            <a:endParaRPr lang="ru-RU" sz="4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285749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38" y="3714752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4572008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1538" y="535782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1538" y="6209928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75656" y="260648"/>
            <a:ext cx="5040000" cy="18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Назовите систему счисления, где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1+1=2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3" name="Picture 143" descr="Рисуно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085184"/>
            <a:ext cx="1550938" cy="1548986"/>
          </a:xfrm>
          <a:prstGeom prst="rect">
            <a:avLst/>
          </a:prstGeom>
          <a:noFill/>
        </p:spPr>
      </p:pic>
      <p:pic>
        <p:nvPicPr>
          <p:cNvPr id="44" name="Picture 144" descr="Рисунок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063912" y="5229200"/>
            <a:ext cx="180496" cy="1296144"/>
          </a:xfrm>
          <a:prstGeom prst="rect">
            <a:avLst/>
          </a:prstGeom>
          <a:noFill/>
        </p:spPr>
      </p:pic>
      <p:pic>
        <p:nvPicPr>
          <p:cNvPr id="17" name="Sekundom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172400" y="4293096"/>
            <a:ext cx="304800" cy="304800"/>
          </a:xfrm>
          <a:prstGeom prst="rect">
            <a:avLst/>
          </a:prstGeom>
        </p:spPr>
      </p:pic>
      <p:pic>
        <p:nvPicPr>
          <p:cNvPr id="18" name="ELPHRG01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8" cstate="print"/>
          <a:stretch>
            <a:fillRect/>
          </a:stretch>
        </p:blipFill>
        <p:spPr>
          <a:xfrm>
            <a:off x="7380312" y="4005064"/>
            <a:ext cx="304800" cy="304800"/>
          </a:xfrm>
          <a:prstGeom prst="rect">
            <a:avLst/>
          </a:prstGeom>
        </p:spPr>
      </p:pic>
      <p:pic>
        <p:nvPicPr>
          <p:cNvPr id="19" name="Picture 2" descr="http://zdjecia.nurka.pl/images/fotoo.pl-zdjecia-files-2010-07-330b2d5a.gif"/>
          <p:cNvPicPr>
            <a:picLocks noChangeAspect="1" noChangeArrowheads="1" noCrop="1"/>
          </p:cNvPicPr>
          <p:nvPr/>
        </p:nvPicPr>
        <p:blipFill>
          <a:blip r:embed="rId9" cstate="print">
            <a:clrChange>
              <a:clrFrom>
                <a:srgbClr val="FCFDFD"/>
              </a:clrFrom>
              <a:clrTo>
                <a:srgbClr val="FC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1071546"/>
            <a:ext cx="1299829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6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718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9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2708920"/>
            <a:ext cx="4887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Большая игра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14" descr="pc_shou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73016"/>
            <a:ext cx="2520280" cy="31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4" name="Picture 36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5445224"/>
            <a:ext cx="424847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44016" y="188640"/>
            <a:ext cx="41399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1268760"/>
            <a:ext cx="41399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2348880"/>
            <a:ext cx="41399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3429000"/>
            <a:ext cx="41399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2" y="4509120"/>
            <a:ext cx="41399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520" y="188640"/>
            <a:ext cx="41399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6016" y="1268760"/>
            <a:ext cx="41399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6016" y="2348880"/>
            <a:ext cx="41399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16016" y="3429000"/>
            <a:ext cx="41399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6016" y="4509120"/>
            <a:ext cx="41399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1259632" y="5661248"/>
            <a:ext cx="1512168" cy="119675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6228184" y="5661248"/>
            <a:ext cx="1512168" cy="119675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Group 139"/>
          <p:cNvGrpSpPr>
            <a:grpSpLocks/>
          </p:cNvGrpSpPr>
          <p:nvPr/>
        </p:nvGrpSpPr>
        <p:grpSpPr bwMode="auto">
          <a:xfrm>
            <a:off x="251520" y="5733256"/>
            <a:ext cx="1080120" cy="1124744"/>
            <a:chOff x="1973" y="845"/>
            <a:chExt cx="1589" cy="1588"/>
          </a:xfrm>
        </p:grpSpPr>
        <p:pic>
          <p:nvPicPr>
            <p:cNvPr id="33" name="Picture 140" descr="Рисунок1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973" y="845"/>
              <a:ext cx="1589" cy="1588"/>
            </a:xfrm>
            <a:prstGeom prst="rect">
              <a:avLst/>
            </a:prstGeom>
            <a:noFill/>
          </p:spPr>
        </p:pic>
        <p:sp>
          <p:nvSpPr>
            <p:cNvPr id="34" name="Rectangle 141" descr="Дуб"/>
            <p:cNvSpPr>
              <a:spLocks noChangeArrowheads="1"/>
            </p:cNvSpPr>
            <p:nvPr/>
          </p:nvSpPr>
          <p:spPr bwMode="auto">
            <a:xfrm>
              <a:off x="2653" y="1525"/>
              <a:ext cx="272" cy="317"/>
            </a:xfrm>
            <a:prstGeom prst="rect">
              <a:avLst/>
            </a:prstGeom>
            <a:blipFill dpi="0" rotWithShape="1">
              <a:blip r:embed="rId29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5" name="Picture 142" descr="Рисунок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33706" y="5805264"/>
            <a:ext cx="130359" cy="936104"/>
          </a:xfrm>
          <a:prstGeom prst="rect">
            <a:avLst/>
          </a:prstGeom>
          <a:noFill/>
        </p:spPr>
      </p:pic>
      <p:grpSp>
        <p:nvGrpSpPr>
          <p:cNvPr id="36" name="Group 139"/>
          <p:cNvGrpSpPr>
            <a:grpSpLocks/>
          </p:cNvGrpSpPr>
          <p:nvPr/>
        </p:nvGrpSpPr>
        <p:grpSpPr bwMode="auto">
          <a:xfrm>
            <a:off x="7884368" y="5733256"/>
            <a:ext cx="1080120" cy="1124744"/>
            <a:chOff x="1973" y="845"/>
            <a:chExt cx="1589" cy="1588"/>
          </a:xfrm>
        </p:grpSpPr>
        <p:pic>
          <p:nvPicPr>
            <p:cNvPr id="37" name="Picture 140" descr="Рисунок1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973" y="845"/>
              <a:ext cx="1589" cy="1588"/>
            </a:xfrm>
            <a:prstGeom prst="rect">
              <a:avLst/>
            </a:prstGeom>
            <a:noFill/>
          </p:spPr>
        </p:pic>
        <p:sp>
          <p:nvSpPr>
            <p:cNvPr id="38" name="Rectangle 141" descr="Дуб"/>
            <p:cNvSpPr>
              <a:spLocks noChangeArrowheads="1"/>
            </p:cNvSpPr>
            <p:nvPr/>
          </p:nvSpPr>
          <p:spPr bwMode="auto">
            <a:xfrm>
              <a:off x="2653" y="1525"/>
              <a:ext cx="272" cy="317"/>
            </a:xfrm>
            <a:prstGeom prst="rect">
              <a:avLst/>
            </a:prstGeom>
            <a:blipFill dpi="0" rotWithShape="1">
              <a:blip r:embed="rId29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9" name="Picture 142" descr="Рисунок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366554" y="5805264"/>
            <a:ext cx="130359" cy="936104"/>
          </a:xfrm>
          <a:prstGeom prst="rect">
            <a:avLst/>
          </a:prstGeom>
          <a:noFill/>
        </p:spPr>
      </p:pic>
      <p:pic>
        <p:nvPicPr>
          <p:cNvPr id="40" name="MS900116615[1].wav">
            <a:hlinkClick r:id="" action="ppaction://media"/>
          </p:cNvPr>
          <p:cNvPicPr>
            <a:picLocks noRot="1" noChangeAspect="1"/>
          </p:cNvPicPr>
          <p:nvPr>
            <a:wavAudioFile r:embed="rId2" name="MS900116615[1].wav"/>
          </p:nvPr>
        </p:nvPicPr>
        <p:blipFill>
          <a:blip r:embed="rId31" cstate="print"/>
          <a:stretch>
            <a:fillRect/>
          </a:stretch>
        </p:blipFill>
        <p:spPr>
          <a:xfrm>
            <a:off x="4427984" y="2348880"/>
            <a:ext cx="304800" cy="304800"/>
          </a:xfrm>
          <a:prstGeom prst="rect">
            <a:avLst/>
          </a:prstGeom>
        </p:spPr>
      </p:pic>
      <p:pic>
        <p:nvPicPr>
          <p:cNvPr id="41" name="MS900116615[1].wav">
            <a:hlinkClick r:id="" action="ppaction://media"/>
          </p:cNvPr>
          <p:cNvPicPr>
            <a:picLocks noRot="1" noChangeAspect="1"/>
          </p:cNvPicPr>
          <p:nvPr>
            <a:wavAudioFile r:embed="rId2" name="MS900116615[1].wav"/>
          </p:nvPr>
        </p:nvPicPr>
        <p:blipFill>
          <a:blip r:embed="rId3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ontrols>
      <p:control spid="2068" name="TextBox9" r:id="rId3" imgW="2666880" imgH="647640"/>
      <p:control spid="2051" name="TextBox1" r:id="rId4" imgW="2666880" imgH="647640"/>
      <p:control spid="2061" name="TextBox2" r:id="rId5" imgW="933480" imgH="647640"/>
      <p:control spid="2062" name="TextBox3" r:id="rId6" imgW="2666880" imgH="647640"/>
      <p:control spid="2063" name="TextBox4" r:id="rId7" imgW="933480" imgH="647640"/>
      <p:control spid="2064" name="TextBox5" r:id="rId8" imgW="2666880" imgH="647640"/>
      <p:control spid="2065" name="TextBox6" r:id="rId9" imgW="933480" imgH="647640"/>
      <p:control spid="2066" name="TextBox7" r:id="rId10" imgW="2666880" imgH="647640"/>
      <p:control spid="2067" name="TextBox8" r:id="rId11" imgW="933480" imgH="647640"/>
      <p:control spid="2069" name="TextBox10" r:id="rId12" imgW="933480" imgH="647640"/>
      <p:control spid="2070" name="TextBox11" r:id="rId13" imgW="2666880" imgH="647640"/>
      <p:control spid="2071" name="TextBox12" r:id="rId14" imgW="933480" imgH="647640"/>
      <p:control spid="2072" name="TextBox13" r:id="rId15" imgW="2666880" imgH="647640"/>
      <p:control spid="2073" name="TextBox14" r:id="rId16" imgW="933480" imgH="647640"/>
      <p:control spid="2074" name="TextBox15" r:id="rId17" imgW="2666880" imgH="647640"/>
      <p:control spid="2075" name="TextBox16" r:id="rId18" imgW="933480" imgH="647640"/>
      <p:control spid="2076" name="TextBox17" r:id="rId19" imgW="2666880" imgH="647640"/>
      <p:control spid="2077" name="TextBox18" r:id="rId20" imgW="933480" imgH="647640"/>
      <p:control spid="2078" name="TextBox19" r:id="rId21" imgW="2666880" imgH="647640"/>
      <p:control spid="2079" name="TextBox20" r:id="rId22" imgW="933480" imgH="647640"/>
      <p:control spid="2080" name="TextBox21" r:id="rId23" imgW="790560" imgH="647640"/>
      <p:control spid="2081" name="TextBox22" r:id="rId24" imgW="723960" imgH="64764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5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5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900igr.net/datas/russkij-jazyk/Russkaja-azbuka/0017-017-Udachi-v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pic>
        <p:nvPicPr>
          <p:cNvPr id="4" name="Picture 8" descr="30m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00192" y="2636912"/>
            <a:ext cx="1944216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39752" y="2780928"/>
            <a:ext cx="47548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Приветствие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2492896"/>
            <a:ext cx="4695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Простая игра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bms.24open.ru/images/6a1023cbbcfe6432f39b4fa70d8b4b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24128" y="3284984"/>
            <a:ext cx="3168352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8771"/>
          </a:xfrm>
          <a:prstGeom prst="rect">
            <a:avLst/>
          </a:prstGeom>
          <a:noFill/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071670" y="928670"/>
            <a:ext cx="6624638" cy="10080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95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Двоичная система счисления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2285992"/>
            <a:ext cx="4000528" cy="457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Ей было 1100 лет.</a:t>
            </a:r>
            <a:br>
              <a:rPr lang="ru-RU" dirty="0" smtClean="0"/>
            </a:br>
            <a:r>
              <a:rPr lang="ru-RU" dirty="0" smtClean="0"/>
              <a:t>Она в 101 класс ходила.</a:t>
            </a:r>
            <a:br>
              <a:rPr lang="ru-RU" dirty="0" smtClean="0"/>
            </a:br>
            <a:r>
              <a:rPr lang="ru-RU" dirty="0" smtClean="0"/>
              <a:t>В портфеле по 100 книг носила.</a:t>
            </a:r>
            <a:br>
              <a:rPr lang="ru-RU" dirty="0" smtClean="0"/>
            </a:br>
            <a:r>
              <a:rPr lang="ru-RU" dirty="0" smtClean="0"/>
              <a:t>Всё это правда, а не бред.</a:t>
            </a:r>
            <a:br>
              <a:rPr lang="ru-RU" dirty="0" smtClean="0"/>
            </a:br>
            <a:r>
              <a:rPr lang="ru-RU" dirty="0" smtClean="0"/>
              <a:t>Когда, пыля десятком ног,</a:t>
            </a:r>
            <a:br>
              <a:rPr lang="ru-RU" dirty="0" smtClean="0"/>
            </a:br>
            <a:r>
              <a:rPr lang="ru-RU" dirty="0" smtClean="0"/>
              <a:t>Она шагала по дороге,</a:t>
            </a:r>
            <a:br>
              <a:rPr lang="ru-RU" dirty="0" smtClean="0"/>
            </a:br>
            <a:r>
              <a:rPr lang="ru-RU" dirty="0" smtClean="0"/>
              <a:t>За ней всегда бежал щенок</a:t>
            </a:r>
            <a:br>
              <a:rPr lang="ru-RU" dirty="0" smtClean="0"/>
            </a:br>
            <a:r>
              <a:rPr lang="ru-RU" dirty="0" smtClean="0"/>
              <a:t>С одним хвостом, зато </a:t>
            </a:r>
            <a:r>
              <a:rPr lang="ru-RU" dirty="0" err="1" smtClean="0"/>
              <a:t>стоногий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Она ловила каждый звук</a:t>
            </a:r>
            <a:br>
              <a:rPr lang="ru-RU" dirty="0" smtClean="0"/>
            </a:br>
            <a:r>
              <a:rPr lang="ru-RU" dirty="0" smtClean="0"/>
              <a:t>Своими десятью ушами,</a:t>
            </a:r>
            <a:br>
              <a:rPr lang="ru-RU" dirty="0" smtClean="0"/>
            </a:br>
            <a:r>
              <a:rPr lang="ru-RU" dirty="0" smtClean="0"/>
              <a:t>И 10 загорелых рук</a:t>
            </a:r>
            <a:br>
              <a:rPr lang="ru-RU" dirty="0" smtClean="0"/>
            </a:br>
            <a:r>
              <a:rPr lang="ru-RU" dirty="0" smtClean="0"/>
              <a:t>Портфель и поводок держали.</a:t>
            </a:r>
            <a:br>
              <a:rPr lang="ru-RU" dirty="0" smtClean="0"/>
            </a:br>
            <a:r>
              <a:rPr lang="ru-RU" dirty="0" smtClean="0"/>
              <a:t>И 10 тёмно - синих глаз</a:t>
            </a:r>
            <a:br>
              <a:rPr lang="ru-RU" dirty="0" smtClean="0"/>
            </a:br>
            <a:r>
              <a:rPr lang="ru-RU" dirty="0" smtClean="0"/>
              <a:t>Оглядывали мир привычно.</a:t>
            </a:r>
            <a:br>
              <a:rPr lang="ru-RU" dirty="0" smtClean="0"/>
            </a:br>
            <a:r>
              <a:rPr lang="ru-RU" dirty="0" smtClean="0"/>
              <a:t>Но станет всё совсем обычным,</a:t>
            </a:r>
            <a:br>
              <a:rPr lang="ru-RU" dirty="0" smtClean="0"/>
            </a:br>
            <a:r>
              <a:rPr lang="ru-RU" dirty="0" smtClean="0"/>
              <a:t>Когда поймете наш рассказ.</a:t>
            </a:r>
            <a:endParaRPr lang="ru-RU" dirty="0"/>
          </a:p>
        </p:txBody>
      </p:sp>
      <p:pic>
        <p:nvPicPr>
          <p:cNvPr id="27649" name="Picture 1" descr="C:\Users\Оля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357430"/>
            <a:ext cx="342902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85293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4000" dirty="0" smtClean="0"/>
              <a:t>двоичная               39    </a:t>
            </a:r>
            <a:r>
              <a:rPr lang="ru-RU" dirty="0" smtClean="0"/>
              <a:t>                           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3717032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/>
              <a:t>десятичная            28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581128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Восьмеричная           18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537321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шестнадцатеричная         8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6165304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/>
              <a:t>пятеричная             7</a:t>
            </a:r>
            <a:endParaRPr lang="ru-RU" sz="4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285749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38" y="3714752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4572008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1538" y="5357826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1538" y="6209928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51720" y="260648"/>
            <a:ext cx="5040000" cy="18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Какие системы счисления существуют?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2961" y="1052736"/>
            <a:ext cx="2901039" cy="238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428604"/>
            <a:ext cx="4143404" cy="64294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</a:t>
            </a:r>
          </a:p>
        </p:txBody>
      </p:sp>
      <p:pic>
        <p:nvPicPr>
          <p:cNvPr id="24581" name="Picture 6" descr="anicat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73600"/>
            <a:ext cx="23399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3c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14290"/>
            <a:ext cx="2494731" cy="188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928794" y="1571612"/>
            <a:ext cx="7000924" cy="346248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57150" cap="rnd">
            <a:solidFill>
              <a:srgbClr val="0066CC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None/>
            </a:pPr>
            <a:r>
              <a:rPr lang="ru-RU" sz="2400" b="1" i="1" dirty="0">
                <a:solidFill>
                  <a:srgbClr val="000099"/>
                </a:solidFill>
              </a:rPr>
              <a:t>Определите четное число или нечетное:</a:t>
            </a:r>
          </a:p>
          <a:p>
            <a:pPr eaLnBrk="0" hangingPunct="0">
              <a:buNone/>
            </a:pPr>
            <a:r>
              <a:rPr lang="ru-RU" sz="2400" b="1" i="1" dirty="0">
                <a:solidFill>
                  <a:srgbClr val="000099"/>
                </a:solidFill>
              </a:rPr>
              <a:t>                        </a:t>
            </a:r>
            <a:r>
              <a:rPr lang="ru-RU" sz="2400" b="1" dirty="0">
                <a:solidFill>
                  <a:srgbClr val="000099"/>
                </a:solidFill>
              </a:rPr>
              <a:t>а)  101</a:t>
            </a:r>
            <a:r>
              <a:rPr lang="ru-RU" sz="2400" b="1" baseline="-25000" dirty="0">
                <a:solidFill>
                  <a:srgbClr val="000099"/>
                </a:solidFill>
              </a:rPr>
              <a:t>2</a:t>
            </a:r>
          </a:p>
          <a:p>
            <a:pPr eaLnBrk="0" hangingPunct="0">
              <a:buNone/>
            </a:pPr>
            <a:r>
              <a:rPr lang="ru-RU" sz="2400" b="1" dirty="0">
                <a:solidFill>
                  <a:srgbClr val="000099"/>
                </a:solidFill>
              </a:rPr>
              <a:t>                        б)  110</a:t>
            </a:r>
            <a:r>
              <a:rPr lang="ru-RU" sz="2400" b="1" baseline="-25000" dirty="0">
                <a:solidFill>
                  <a:srgbClr val="000099"/>
                </a:solidFill>
              </a:rPr>
              <a:t>2</a:t>
            </a:r>
          </a:p>
          <a:p>
            <a:pPr eaLnBrk="0" hangingPunct="0">
              <a:buNone/>
            </a:pPr>
            <a:r>
              <a:rPr lang="ru-RU" sz="2400" b="1" dirty="0">
                <a:solidFill>
                  <a:srgbClr val="000099"/>
                </a:solidFill>
              </a:rPr>
              <a:t>                        в)  1001</a:t>
            </a:r>
            <a:r>
              <a:rPr lang="ru-RU" sz="2400" b="1" baseline="-25000" dirty="0">
                <a:solidFill>
                  <a:srgbClr val="000099"/>
                </a:solidFill>
              </a:rPr>
              <a:t>2</a:t>
            </a:r>
          </a:p>
          <a:p>
            <a:pPr eaLnBrk="0" hangingPunct="0">
              <a:buNone/>
            </a:pPr>
            <a:r>
              <a:rPr lang="ru-RU" sz="2400" b="1" dirty="0">
                <a:solidFill>
                  <a:srgbClr val="000099"/>
                </a:solidFill>
              </a:rPr>
              <a:t>                        г)  100</a:t>
            </a:r>
            <a:r>
              <a:rPr lang="ru-RU" sz="2400" b="1" baseline="-25000" dirty="0">
                <a:solidFill>
                  <a:srgbClr val="000099"/>
                </a:solidFill>
              </a:rPr>
              <a:t>2</a:t>
            </a:r>
          </a:p>
          <a:p>
            <a:pPr eaLnBrk="0" hangingPunct="0"/>
            <a:endParaRPr lang="ru-RU" sz="2400" b="1" baseline="-25000" dirty="0">
              <a:solidFill>
                <a:srgbClr val="000099"/>
              </a:solidFill>
            </a:endParaRPr>
          </a:p>
          <a:p>
            <a:pPr algn="ctr" eaLnBrk="0" hangingPunct="0">
              <a:buNone/>
            </a:pPr>
            <a:r>
              <a:rPr lang="en-US" sz="2400" b="1" i="1" dirty="0">
                <a:solidFill>
                  <a:srgbClr val="000099"/>
                </a:solidFill>
              </a:rPr>
              <a:t> </a:t>
            </a:r>
            <a:r>
              <a:rPr lang="ru-RU" sz="2400" b="1" i="1" dirty="0">
                <a:solidFill>
                  <a:srgbClr val="000099"/>
                </a:solidFill>
              </a:rPr>
              <a:t>Сформулируйте критерий четности в </a:t>
            </a:r>
          </a:p>
          <a:p>
            <a:pPr algn="ctr" eaLnBrk="0" hangingPunct="0">
              <a:buNone/>
            </a:pPr>
            <a:r>
              <a:rPr lang="ru-RU" sz="2400" b="1" i="1" dirty="0">
                <a:solidFill>
                  <a:srgbClr val="000099"/>
                </a:solidFill>
              </a:rPr>
              <a:t> двоичной системе.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000108"/>
            <a:ext cx="969963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5984" y="357166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4283" y="1571612"/>
            <a:ext cx="7500989" cy="5016758"/>
          </a:xfrm>
          <a:prstGeom prst="rect">
            <a:avLst/>
          </a:prstGeom>
          <a:noFill/>
          <a:ln w="76200" cmpd="tri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4000" b="1" dirty="0">
                <a:solidFill>
                  <a:srgbClr val="3333CC"/>
                </a:solidFill>
              </a:rPr>
              <a:t>Ответ:   четное  число в двоичной системе счисления оканчивается  на 0, а  нечетное – на 1.</a:t>
            </a:r>
          </a:p>
          <a:p>
            <a:pPr eaLnBrk="0" hangingPunct="0"/>
            <a:r>
              <a:rPr lang="ru-RU" sz="4000" b="1" dirty="0" smtClean="0">
                <a:solidFill>
                  <a:srgbClr val="3333CC"/>
                </a:solidFill>
              </a:rPr>
              <a:t> а</a:t>
            </a:r>
            <a:r>
              <a:rPr lang="ru-RU" sz="4000" b="1" dirty="0">
                <a:solidFill>
                  <a:srgbClr val="3333CC"/>
                </a:solidFill>
              </a:rPr>
              <a:t>) 101</a:t>
            </a:r>
            <a:r>
              <a:rPr lang="ru-RU" sz="4000" b="1" baseline="-25000" dirty="0">
                <a:solidFill>
                  <a:srgbClr val="3333CC"/>
                </a:solidFill>
              </a:rPr>
              <a:t>2</a:t>
            </a:r>
            <a:r>
              <a:rPr lang="ru-RU" sz="4000" b="1" dirty="0">
                <a:solidFill>
                  <a:srgbClr val="3333CC"/>
                </a:solidFill>
              </a:rPr>
              <a:t> = 5</a:t>
            </a:r>
            <a:r>
              <a:rPr lang="ru-RU" sz="4000" b="1" baseline="-25000" dirty="0">
                <a:solidFill>
                  <a:srgbClr val="3333CC"/>
                </a:solidFill>
              </a:rPr>
              <a:t>10</a:t>
            </a:r>
            <a:r>
              <a:rPr lang="ru-RU" sz="4000" b="1" dirty="0">
                <a:solidFill>
                  <a:srgbClr val="3333CC"/>
                </a:solidFill>
              </a:rPr>
              <a:t> ; </a:t>
            </a:r>
            <a:endParaRPr lang="ru-RU" sz="4000" b="1" dirty="0" smtClean="0">
              <a:solidFill>
                <a:srgbClr val="3333CC"/>
              </a:solidFill>
            </a:endParaRPr>
          </a:p>
          <a:p>
            <a:pPr eaLnBrk="0" hangingPunct="0"/>
            <a:r>
              <a:rPr lang="ru-RU" sz="4000" b="1" dirty="0" smtClean="0">
                <a:solidFill>
                  <a:srgbClr val="3333CC"/>
                </a:solidFill>
              </a:rPr>
              <a:t> </a:t>
            </a:r>
            <a:r>
              <a:rPr lang="ru-RU" sz="4000" b="1" dirty="0">
                <a:solidFill>
                  <a:srgbClr val="3333CC"/>
                </a:solidFill>
              </a:rPr>
              <a:t>б) 110</a:t>
            </a:r>
            <a:r>
              <a:rPr lang="ru-RU" sz="4000" b="1" baseline="-25000" dirty="0">
                <a:solidFill>
                  <a:srgbClr val="3333CC"/>
                </a:solidFill>
              </a:rPr>
              <a:t>2</a:t>
            </a:r>
            <a:r>
              <a:rPr lang="ru-RU" sz="4000" b="1" dirty="0">
                <a:solidFill>
                  <a:srgbClr val="3333CC"/>
                </a:solidFill>
              </a:rPr>
              <a:t> = 6</a:t>
            </a:r>
            <a:r>
              <a:rPr lang="ru-RU" sz="4000" b="1" baseline="-25000" dirty="0">
                <a:solidFill>
                  <a:srgbClr val="3333CC"/>
                </a:solidFill>
              </a:rPr>
              <a:t>10</a:t>
            </a:r>
            <a:r>
              <a:rPr lang="ru-RU" sz="4000" b="1" dirty="0">
                <a:solidFill>
                  <a:srgbClr val="3333CC"/>
                </a:solidFill>
              </a:rPr>
              <a:t> ; </a:t>
            </a:r>
            <a:endParaRPr lang="ru-RU" sz="4000" b="1" dirty="0" smtClean="0">
              <a:solidFill>
                <a:srgbClr val="3333CC"/>
              </a:solidFill>
            </a:endParaRPr>
          </a:p>
          <a:p>
            <a:pPr eaLnBrk="0" hangingPunct="0"/>
            <a:r>
              <a:rPr lang="ru-RU" sz="4000" b="1" dirty="0" smtClean="0">
                <a:solidFill>
                  <a:srgbClr val="3333CC"/>
                </a:solidFill>
              </a:rPr>
              <a:t> </a:t>
            </a:r>
            <a:r>
              <a:rPr lang="ru-RU" sz="4000" b="1" dirty="0">
                <a:solidFill>
                  <a:srgbClr val="3333CC"/>
                </a:solidFill>
              </a:rPr>
              <a:t>в) 1001</a:t>
            </a:r>
            <a:r>
              <a:rPr lang="ru-RU" sz="4000" b="1" baseline="-25000" dirty="0">
                <a:solidFill>
                  <a:srgbClr val="3333CC"/>
                </a:solidFill>
              </a:rPr>
              <a:t>2</a:t>
            </a:r>
            <a:r>
              <a:rPr lang="ru-RU" sz="4000" b="1" dirty="0">
                <a:solidFill>
                  <a:srgbClr val="3333CC"/>
                </a:solidFill>
              </a:rPr>
              <a:t> = 9</a:t>
            </a:r>
            <a:r>
              <a:rPr lang="ru-RU" sz="4000" b="1" baseline="-25000" dirty="0">
                <a:solidFill>
                  <a:srgbClr val="3333CC"/>
                </a:solidFill>
              </a:rPr>
              <a:t>10</a:t>
            </a:r>
            <a:r>
              <a:rPr lang="ru-RU" sz="4000" b="1" dirty="0">
                <a:solidFill>
                  <a:srgbClr val="3333CC"/>
                </a:solidFill>
              </a:rPr>
              <a:t> ; </a:t>
            </a:r>
            <a:endParaRPr lang="ru-RU" sz="4000" b="1" dirty="0" smtClean="0">
              <a:solidFill>
                <a:srgbClr val="3333CC"/>
              </a:solidFill>
            </a:endParaRPr>
          </a:p>
          <a:p>
            <a:pPr eaLnBrk="0" hangingPunct="0"/>
            <a:r>
              <a:rPr lang="ru-RU" sz="4000" b="1" dirty="0" smtClean="0">
                <a:solidFill>
                  <a:srgbClr val="3333CC"/>
                </a:solidFill>
              </a:rPr>
              <a:t> </a:t>
            </a:r>
            <a:r>
              <a:rPr lang="ru-RU" sz="4000" b="1" dirty="0">
                <a:solidFill>
                  <a:srgbClr val="3333CC"/>
                </a:solidFill>
              </a:rPr>
              <a:t>г) 100</a:t>
            </a:r>
            <a:r>
              <a:rPr lang="ru-RU" sz="4000" b="1" baseline="-25000" dirty="0">
                <a:solidFill>
                  <a:srgbClr val="3333CC"/>
                </a:solidFill>
              </a:rPr>
              <a:t>2</a:t>
            </a:r>
            <a:r>
              <a:rPr lang="ru-RU" sz="4000" b="1" dirty="0">
                <a:solidFill>
                  <a:srgbClr val="3333CC"/>
                </a:solidFill>
              </a:rPr>
              <a:t> = 4</a:t>
            </a:r>
            <a:r>
              <a:rPr lang="ru-RU" sz="4000" b="1" baseline="-25000" dirty="0">
                <a:solidFill>
                  <a:srgbClr val="3333CC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1844824"/>
            <a:ext cx="4844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Двойная игра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http://www.on.kz/userdata/26945/blogpost_photos/b06535c947bb4488279040a2969cef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80928"/>
            <a:ext cx="3733800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Наталья\Documents\Материал для учителя с курсов\шаблоны к матем. презентациям\фон 105 штук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18771"/>
          </a:xfrm>
          <a:prstGeom prst="rect">
            <a:avLst/>
          </a:prstGeom>
          <a:noFill/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3000364" y="785794"/>
            <a:ext cx="3357586" cy="10080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95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50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5" y="2786058"/>
            <a:ext cx="67866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  <a:r>
              <a:rPr lang="ru-RU" sz="6600" baseline="-25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ru-RU" sz="6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10</a:t>
            </a:r>
            <a:r>
              <a:rPr lang="ru-RU" sz="6600" baseline="-25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ru-RU" sz="6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…</a:t>
            </a:r>
            <a:r>
              <a:rPr lang="ru-RU" sz="6600" baseline="-25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642</TotalTime>
  <Words>239</Words>
  <Application>Microsoft Office PowerPoint</Application>
  <PresentationFormat>Экран (4:3)</PresentationFormat>
  <Paragraphs>57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Слайд 2</vt:lpstr>
      <vt:lpstr>Слайд 3</vt:lpstr>
      <vt:lpstr>Слайд 4</vt:lpstr>
      <vt:lpstr>Слайд 5</vt:lpstr>
      <vt:lpstr>Конкурс</vt:lpstr>
      <vt:lpstr>Слайд 7</vt:lpstr>
      <vt:lpstr>Слайд 8</vt:lpstr>
      <vt:lpstr>Слайд 9</vt:lpstr>
      <vt:lpstr>Слайд 10</vt:lpstr>
      <vt:lpstr>Конкурс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Оля</cp:lastModifiedBy>
  <cp:revision>61</cp:revision>
  <dcterms:created xsi:type="dcterms:W3CDTF">2012-12-07T18:07:16Z</dcterms:created>
  <dcterms:modified xsi:type="dcterms:W3CDTF">2013-12-22T17:07:45Z</dcterms:modified>
</cp:coreProperties>
</file>